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slides/slide89.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s/slide79.xml" ContentType="application/vnd.openxmlformats-officedocument.presentationml.slide+xml"/>
  <Override PartName="/ppt/theme/theme8.xml" ContentType="application/vnd.openxmlformats-officedocument.them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Masters/slideMaster7.xml" ContentType="application/vnd.openxmlformats-officedocument.presentationml.slideMaster+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Layouts/slideLayout68.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Lst>
  <p:notesMasterIdLst>
    <p:notesMasterId r:id="rId101"/>
  </p:notesMasterIdLst>
  <p:sldIdLst>
    <p:sldId id="387" r:id="rId8"/>
    <p:sldId id="586" r:id="rId9"/>
    <p:sldId id="585" r:id="rId10"/>
    <p:sldId id="588" r:id="rId11"/>
    <p:sldId id="589" r:id="rId12"/>
    <p:sldId id="584" r:id="rId13"/>
    <p:sldId id="471" r:id="rId14"/>
    <p:sldId id="653" r:id="rId15"/>
    <p:sldId id="651" r:id="rId16"/>
    <p:sldId id="652" r:id="rId17"/>
    <p:sldId id="597" r:id="rId18"/>
    <p:sldId id="654" r:id="rId19"/>
    <p:sldId id="655" r:id="rId20"/>
    <p:sldId id="602" r:id="rId21"/>
    <p:sldId id="609" r:id="rId22"/>
    <p:sldId id="610" r:id="rId23"/>
    <p:sldId id="611" r:id="rId24"/>
    <p:sldId id="612" r:id="rId25"/>
    <p:sldId id="614" r:id="rId26"/>
    <p:sldId id="615" r:id="rId27"/>
    <p:sldId id="616" r:id="rId28"/>
    <p:sldId id="617" r:id="rId29"/>
    <p:sldId id="618" r:id="rId30"/>
    <p:sldId id="624" r:id="rId31"/>
    <p:sldId id="625" r:id="rId32"/>
    <p:sldId id="626" r:id="rId33"/>
    <p:sldId id="627" r:id="rId34"/>
    <p:sldId id="628" r:id="rId35"/>
    <p:sldId id="656" r:id="rId36"/>
    <p:sldId id="622" r:id="rId37"/>
    <p:sldId id="632" r:id="rId38"/>
    <p:sldId id="633" r:id="rId39"/>
    <p:sldId id="634" r:id="rId40"/>
    <p:sldId id="635" r:id="rId41"/>
    <p:sldId id="644" r:id="rId42"/>
    <p:sldId id="514" r:id="rId43"/>
    <p:sldId id="603" r:id="rId44"/>
    <p:sldId id="581" r:id="rId45"/>
    <p:sldId id="645" r:id="rId46"/>
    <p:sldId id="646" r:id="rId47"/>
    <p:sldId id="522" r:id="rId48"/>
    <p:sldId id="523" r:id="rId49"/>
    <p:sldId id="524" r:id="rId50"/>
    <p:sldId id="648" r:id="rId51"/>
    <p:sldId id="647" r:id="rId52"/>
    <p:sldId id="529" r:id="rId53"/>
    <p:sldId id="649" r:id="rId54"/>
    <p:sldId id="604" r:id="rId55"/>
    <p:sldId id="531" r:id="rId56"/>
    <p:sldId id="532" r:id="rId57"/>
    <p:sldId id="533" r:id="rId58"/>
    <p:sldId id="534" r:id="rId59"/>
    <p:sldId id="535" r:id="rId60"/>
    <p:sldId id="536" r:id="rId61"/>
    <p:sldId id="537" r:id="rId62"/>
    <p:sldId id="540" r:id="rId63"/>
    <p:sldId id="637" r:id="rId64"/>
    <p:sldId id="638" r:id="rId65"/>
    <p:sldId id="639" r:id="rId66"/>
    <p:sldId id="640" r:id="rId67"/>
    <p:sldId id="641" r:id="rId68"/>
    <p:sldId id="642" r:id="rId69"/>
    <p:sldId id="643" r:id="rId70"/>
    <p:sldId id="572" r:id="rId71"/>
    <p:sldId id="543" r:id="rId72"/>
    <p:sldId id="546" r:id="rId73"/>
    <p:sldId id="547" r:id="rId74"/>
    <p:sldId id="548" r:id="rId75"/>
    <p:sldId id="544" r:id="rId76"/>
    <p:sldId id="549" r:id="rId77"/>
    <p:sldId id="650" r:id="rId78"/>
    <p:sldId id="550" r:id="rId79"/>
    <p:sldId id="551" r:id="rId80"/>
    <p:sldId id="552" r:id="rId81"/>
    <p:sldId id="553" r:id="rId82"/>
    <p:sldId id="554" r:id="rId83"/>
    <p:sldId id="555" r:id="rId84"/>
    <p:sldId id="582" r:id="rId85"/>
    <p:sldId id="583" r:id="rId86"/>
    <p:sldId id="557" r:id="rId87"/>
    <p:sldId id="558" r:id="rId88"/>
    <p:sldId id="463" r:id="rId89"/>
    <p:sldId id="465" r:id="rId90"/>
    <p:sldId id="466" r:id="rId91"/>
    <p:sldId id="469" r:id="rId92"/>
    <p:sldId id="573" r:id="rId93"/>
    <p:sldId id="574" r:id="rId94"/>
    <p:sldId id="575" r:id="rId95"/>
    <p:sldId id="576" r:id="rId96"/>
    <p:sldId id="577" r:id="rId97"/>
    <p:sldId id="578" r:id="rId98"/>
    <p:sldId id="579" r:id="rId99"/>
    <p:sldId id="580"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0" d="100"/>
          <a:sy n="50" d="100"/>
        </p:scale>
        <p:origin x="-444" y="-51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102"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522C3B-FAF8-4909-A18D-8A8674B52ECC}" type="datetimeFigureOut">
              <a:rPr lang="en-US" smtClean="0"/>
              <a:pPr/>
              <a:t>12/18/2019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D07DF9-2540-41F0-A1B4-CA135556D70B}" type="slidenum">
              <a:rPr lang="en-US" smtClean="0"/>
              <a:pPr/>
              <a:t>‹#›</a:t>
            </a:fld>
            <a:endParaRPr lang="en-US"/>
          </a:p>
        </p:txBody>
      </p:sp>
    </p:spTree>
    <p:extLst>
      <p:ext uri="{BB962C8B-B14F-4D97-AF65-F5344CB8AC3E}">
        <p14:creationId xmlns="" xmlns:p14="http://schemas.microsoft.com/office/powerpoint/2010/main" val="3025791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D07DF9-2540-41F0-A1B4-CA135556D70B}"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There are also concerns about the accessibility of research findings. Some practitioners report that they find it hard to understand and interpret research results and know how to apply them in practice settings (</a:t>
            </a:r>
            <a:r>
              <a:rPr lang="en-US" sz="1200" kern="1200" dirty="0" err="1" smtClean="0">
                <a:solidFill>
                  <a:schemeClr val="tx1"/>
                </a:solidFill>
                <a:latin typeface="+mn-lt"/>
                <a:ea typeface="+mn-ea"/>
                <a:cs typeface="+mn-cs"/>
              </a:rPr>
              <a:t>Barwick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Boydell</a:t>
            </a:r>
            <a:r>
              <a:rPr lang="en-US" sz="1200" kern="1200" dirty="0" smtClean="0">
                <a:solidFill>
                  <a:schemeClr val="tx1"/>
                </a:solidFill>
                <a:latin typeface="+mn-lt"/>
                <a:ea typeface="+mn-ea"/>
                <a:cs typeface="+mn-cs"/>
              </a:rPr>
              <a:t> &amp; </a:t>
            </a:r>
            <a:r>
              <a:rPr lang="en-US" sz="1200" kern="1200" dirty="0" err="1" smtClean="0">
                <a:solidFill>
                  <a:schemeClr val="tx1"/>
                </a:solidFill>
                <a:latin typeface="+mn-lt"/>
                <a:ea typeface="+mn-ea"/>
                <a:cs typeface="+mn-cs"/>
              </a:rPr>
              <a:t>Omrin</a:t>
            </a:r>
            <a:r>
              <a:rPr lang="en-US" sz="1200" kern="1200" dirty="0" smtClean="0">
                <a:solidFill>
                  <a:schemeClr val="tx1"/>
                </a:solidFill>
                <a:latin typeface="+mn-lt"/>
                <a:ea typeface="+mn-ea"/>
                <a:cs typeface="+mn-cs"/>
              </a:rPr>
              <a:t>, 2002).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100" dirty="0" smtClean="0"/>
          </a:p>
        </p:txBody>
      </p:sp>
      <p:sp>
        <p:nvSpPr>
          <p:cNvPr id="4" name="Slide Number Placeholder 3"/>
          <p:cNvSpPr>
            <a:spLocks noGrp="1"/>
          </p:cNvSpPr>
          <p:nvPr>
            <p:ph type="sldNum" sz="quarter" idx="10"/>
          </p:nvPr>
        </p:nvSpPr>
        <p:spPr/>
        <p:txBody>
          <a:bodyPr/>
          <a:lstStyle/>
          <a:p>
            <a:fld id="{48D07DF9-2540-41F0-A1B4-CA135556D70B}"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48D07DF9-2540-41F0-A1B4-CA135556D70B}"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D07DF9-2540-41F0-A1B4-CA135556D70B}"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D07DF9-2540-41F0-A1B4-CA135556D70B}" type="slidenum">
              <a:rPr lang="en-US" smtClean="0"/>
              <a:pPr/>
              <a:t>25</a:t>
            </a:fld>
            <a:endParaRPr lang="en-US"/>
          </a:p>
        </p:txBody>
      </p:sp>
    </p:spTree>
    <p:extLst>
      <p:ext uri="{BB962C8B-B14F-4D97-AF65-F5344CB8AC3E}">
        <p14:creationId xmlns="" xmlns:p14="http://schemas.microsoft.com/office/powerpoint/2010/main" val="386774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many questions encountered by researchers and clinicians are often not ‘answerable’ in research terms. The generating of an answerable clinical research question often involves a degree of specification, or ‘</a:t>
            </a:r>
            <a:r>
              <a:rPr lang="en-US" dirty="0" err="1" smtClean="0"/>
              <a:t>funnelling</a:t>
            </a:r>
            <a:r>
              <a:rPr lang="en-US" dirty="0" smtClean="0"/>
              <a:t>’, whereby a large topic is broken down into a smaller, more manageable topic or topics. Many researchers’ first experience of the research process is a quest to ‘solve all the problems of the world’, followed by consultation with supervisors or senior researchers which results in substantial focusing of broad initial ideas. This process is critical, as a methodological approach used to address a question that is too broad may lack rigor. Furthermore, lack of focus in a research question creates inefficiencies in the research process itself. It is extremely difficult to recalibrate and reframe a research question once the process of seeking an answer is underway.</a:t>
            </a:r>
            <a:endParaRPr lang="en-US" dirty="0"/>
          </a:p>
        </p:txBody>
      </p:sp>
      <p:sp>
        <p:nvSpPr>
          <p:cNvPr id="4" name="Slide Number Placeholder 3"/>
          <p:cNvSpPr>
            <a:spLocks noGrp="1"/>
          </p:cNvSpPr>
          <p:nvPr>
            <p:ph type="sldNum" sz="quarter" idx="10"/>
          </p:nvPr>
        </p:nvSpPr>
        <p:spPr/>
        <p:txBody>
          <a:bodyPr/>
          <a:lstStyle/>
          <a:p>
            <a:fld id="{5DC823C9-CDFF-489A-B9D4-6E43642F4347}" type="slidenum">
              <a:rPr lang="en-US" smtClean="0">
                <a:solidFill>
                  <a:prstClr val="black"/>
                </a:solidFill>
              </a:rPr>
              <a:pPr/>
              <a:t>27</a:t>
            </a:fld>
            <a:endParaRPr lang="en-US">
              <a:solidFill>
                <a:prstClr val="black"/>
              </a:solidFill>
            </a:endParaRPr>
          </a:p>
        </p:txBody>
      </p:sp>
    </p:spTree>
    <p:extLst>
      <p:ext uri="{BB962C8B-B14F-4D97-AF65-F5344CB8AC3E}">
        <p14:creationId xmlns="" xmlns:p14="http://schemas.microsoft.com/office/powerpoint/2010/main" val="2487089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a:ln/>
        </p:spPr>
      </p:sp>
      <p:sp>
        <p:nvSpPr>
          <p:cNvPr id="21507" name="Notizenplatzhalter 2"/>
          <p:cNvSpPr>
            <a:spLocks noGrp="1"/>
          </p:cNvSpPr>
          <p:nvPr>
            <p:ph type="body" idx="1"/>
          </p:nvPr>
        </p:nvSpPr>
        <p:spPr>
          <a:noFill/>
        </p:spPr>
        <p:txBody>
          <a:bodyPr/>
          <a:lstStyle/>
          <a:p>
            <a:endParaRPr lang="de-DE" altLang="de-DE" smtClean="0"/>
          </a:p>
        </p:txBody>
      </p:sp>
      <p:sp>
        <p:nvSpPr>
          <p:cNvPr id="21508" name="Foliennummernplatzhalter 3"/>
          <p:cNvSpPr>
            <a:spLocks noGrp="1"/>
          </p:cNvSpPr>
          <p:nvPr>
            <p:ph type="sldNum" sz="quarter" idx="5"/>
          </p:nvPr>
        </p:nvSpPr>
        <p:spPr>
          <a:noFill/>
          <a:ln>
            <a:miter lim="800000"/>
            <a:headEnd/>
            <a:tailEnd/>
          </a:ln>
        </p:spPr>
        <p:txBody>
          <a:bodyPr/>
          <a:lstStyle/>
          <a:p>
            <a:fld id="{E7A3ADE5-DDE7-433C-ADAC-D1844DF63C19}" type="slidenum">
              <a:rPr lang="de-DE" altLang="de-DE" smtClean="0">
                <a:solidFill>
                  <a:prstClr val="black"/>
                </a:solidFill>
              </a:rPr>
              <a:pPr/>
              <a:t>70</a:t>
            </a:fld>
            <a:endParaRPr lang="de-DE" altLang="de-DE"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D07DF9-2540-41F0-A1B4-CA135556D70B}" type="slidenum">
              <a:rPr lang="en-US" smtClean="0">
                <a:solidFill>
                  <a:prstClr val="black"/>
                </a:solidFill>
              </a:rPr>
              <a:pPr/>
              <a:t>87</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80CD696-8AB5-490B-930E-15A09DADC913}" type="datetime1">
              <a:rPr lang="en-US" smtClean="0">
                <a:solidFill>
                  <a:srgbClr val="464653"/>
                </a:solidFill>
              </a:rPr>
              <a:pPr/>
              <a:t>12/18/2019</a:t>
            </a:fld>
            <a:endParaRPr lang="en-US">
              <a:solidFill>
                <a:srgbClr val="464653"/>
              </a:solidFill>
            </a:endParaRPr>
          </a:p>
        </p:txBody>
      </p:sp>
      <p:sp>
        <p:nvSpPr>
          <p:cNvPr id="17" name="Footer Placeholder 16"/>
          <p:cNvSpPr>
            <a:spLocks noGrp="1"/>
          </p:cNvSpPr>
          <p:nvPr>
            <p:ph type="ftr" sz="quarter" idx="11"/>
          </p:nvPr>
        </p:nvSpPr>
        <p:spPr>
          <a:xfrm>
            <a:off x="2898648" y="6355080"/>
            <a:ext cx="3474720" cy="365760"/>
          </a:xfrm>
        </p:spPr>
        <p:txBody>
          <a:bodyPr/>
          <a:lstStyle/>
          <a:p>
            <a:r>
              <a:rPr lang="en-US" smtClean="0">
                <a:solidFill>
                  <a:srgbClr val="464653"/>
                </a:solidFill>
              </a:rPr>
              <a:t>Ayat Ahmadi Knowledge Utilization Research Center</a:t>
            </a:r>
            <a:endParaRPr lang="en-US">
              <a:solidFill>
                <a:srgbClr val="464653"/>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97C27FCC-09D7-488E-B404-B28EFBCED55D}" type="slidenum">
              <a:rPr lang="en-US" smtClean="0">
                <a:solidFill>
                  <a:srgbClr val="464653"/>
                </a:solidFill>
              </a:rPr>
              <a:pPr/>
              <a:t>‹#›</a:t>
            </a:fld>
            <a:endParaRPr lang="en-US">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 xmlns:p14="http://schemas.microsoft.com/office/powerpoint/2010/main" val="1013764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7A4F02-954F-4ACB-A921-965527D6B203}" type="datetime1">
              <a:rPr lang="en-US" smtClean="0">
                <a:solidFill>
                  <a:srgbClr val="464653"/>
                </a:solidFill>
              </a:rPr>
              <a:pPr/>
              <a:t>12/18/2019</a:t>
            </a:fld>
            <a:endParaRPr lang="en-US">
              <a:solidFill>
                <a:srgbClr val="464653"/>
              </a:solidFill>
            </a:endParaRPr>
          </a:p>
        </p:txBody>
      </p:sp>
      <p:sp>
        <p:nvSpPr>
          <p:cNvPr id="5" name="Footer Placeholder 4"/>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6" name="Slide Number Placeholder 5"/>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3031636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562590-9578-4768-91CD-7B10AD89CADA}" type="datetime1">
              <a:rPr lang="en-US" smtClean="0">
                <a:solidFill>
                  <a:srgbClr val="464653"/>
                </a:solidFill>
              </a:rPr>
              <a:pPr/>
              <a:t>12/18/2019</a:t>
            </a:fld>
            <a:endParaRPr lang="en-US">
              <a:solidFill>
                <a:srgbClr val="464653"/>
              </a:solidFill>
            </a:endParaRPr>
          </a:p>
        </p:txBody>
      </p:sp>
      <p:sp>
        <p:nvSpPr>
          <p:cNvPr id="5" name="Footer Placeholder 4"/>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6" name="Slide Number Placeholder 5"/>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 xmlns:p14="http://schemas.microsoft.com/office/powerpoint/2010/main" val="831191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2840AD-67EF-4B9B-9CCA-71DC25D5971D}" type="datetime1">
              <a:rPr lang="en-US" smtClean="0">
                <a:solidFill>
                  <a:srgbClr val="464653"/>
                </a:solidFill>
              </a:rPr>
              <a:pPr/>
              <a:t>12/18/2019</a:t>
            </a:fld>
            <a:endParaRPr lang="en-US">
              <a:solidFill>
                <a:srgbClr val="464653"/>
              </a:solidFill>
            </a:endParaRPr>
          </a:p>
        </p:txBody>
      </p:sp>
      <p:sp>
        <p:nvSpPr>
          <p:cNvPr id="5" name="Footer Placeholder 4"/>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6" name="Slide Number Placeholder 5"/>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4247822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A35D92-AF32-475D-8746-A75CE51C6F0E}" type="datetime1">
              <a:rPr lang="en-US" smtClean="0">
                <a:solidFill>
                  <a:srgbClr val="464653"/>
                </a:solidFill>
              </a:rPr>
              <a:pPr/>
              <a:t>12/18/2019</a:t>
            </a:fld>
            <a:endParaRPr lang="en-US">
              <a:solidFill>
                <a:srgbClr val="464653"/>
              </a:solidFill>
            </a:endParaRPr>
          </a:p>
        </p:txBody>
      </p:sp>
      <p:sp>
        <p:nvSpPr>
          <p:cNvPr id="5" name="Footer Placeholder 4"/>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6" name="Slide Number Placeholder 5"/>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1490045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470506-A654-4848-A916-1364B0EAB556}" type="datetime1">
              <a:rPr lang="en-US" smtClean="0">
                <a:solidFill>
                  <a:srgbClr val="DDE9EC"/>
                </a:solidFill>
              </a:rPr>
              <a:pPr/>
              <a:t>12/18/2019</a:t>
            </a:fld>
            <a:endParaRPr lang="en-US">
              <a:solidFill>
                <a:srgbClr val="DDE9EC"/>
              </a:solidFill>
            </a:endParaRPr>
          </a:p>
        </p:txBody>
      </p:sp>
      <p:sp>
        <p:nvSpPr>
          <p:cNvPr id="5" name="Footer Placeholder 4"/>
          <p:cNvSpPr>
            <a:spLocks noGrp="1"/>
          </p:cNvSpPr>
          <p:nvPr>
            <p:ph type="ftr" sz="quarter" idx="11"/>
          </p:nvPr>
        </p:nvSpPr>
        <p:spPr/>
        <p:txBody>
          <a:bodyPr/>
          <a:lstStyle/>
          <a:p>
            <a:r>
              <a:rPr lang="en-US" smtClean="0">
                <a:solidFill>
                  <a:srgbClr val="DDE9EC"/>
                </a:solidFill>
              </a:rPr>
              <a:t>Ayat Ahmadi Knowledge Utilization Research Center</a:t>
            </a:r>
            <a:endParaRPr lang="en-US">
              <a:solidFill>
                <a:srgbClr val="DDE9EC"/>
              </a:solidFill>
            </a:endParaRPr>
          </a:p>
        </p:txBody>
      </p:sp>
      <p:sp>
        <p:nvSpPr>
          <p:cNvPr id="6" name="Slide Number Placeholder 5"/>
          <p:cNvSpPr>
            <a:spLocks noGrp="1"/>
          </p:cNvSpPr>
          <p:nvPr>
            <p:ph type="sldNum" sz="quarter" idx="12"/>
          </p:nvPr>
        </p:nvSpPr>
        <p:spPr/>
        <p:txBody>
          <a:bodyPr/>
          <a:lstStyle/>
          <a:p>
            <a:fld id="{97C27FCC-09D7-488E-B404-B28EFBCED55D}" type="slidenum">
              <a:rPr lang="en-US" smtClean="0">
                <a:solidFill>
                  <a:srgbClr val="DDE9EC"/>
                </a:solidFill>
              </a:rPr>
              <a:pPr/>
              <a:t>‹#›</a:t>
            </a:fld>
            <a:endParaRPr lang="en-US">
              <a:solidFill>
                <a:srgbClr val="DDE9EC"/>
              </a:solidFill>
            </a:endParaRPr>
          </a:p>
        </p:txBody>
      </p:sp>
    </p:spTree>
    <p:extLst>
      <p:ext uri="{BB962C8B-B14F-4D97-AF65-F5344CB8AC3E}">
        <p14:creationId xmlns="" xmlns:p14="http://schemas.microsoft.com/office/powerpoint/2010/main" val="971583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395E08-D926-4F6B-A014-FDA8B48EB99D}" type="datetime1">
              <a:rPr lang="en-US" smtClean="0">
                <a:solidFill>
                  <a:srgbClr val="464653"/>
                </a:solidFill>
              </a:rPr>
              <a:pPr/>
              <a:t>12/18/2019</a:t>
            </a:fld>
            <a:endParaRPr lang="en-US">
              <a:solidFill>
                <a:srgbClr val="464653"/>
              </a:solidFill>
            </a:endParaRPr>
          </a:p>
        </p:txBody>
      </p:sp>
      <p:sp>
        <p:nvSpPr>
          <p:cNvPr id="6" name="Footer Placeholder 5"/>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7" name="Slide Number Placeholder 6"/>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1376786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E37D7D-4483-4CF2-B447-4C1C8D7E0211}" type="datetime1">
              <a:rPr lang="en-US" smtClean="0">
                <a:solidFill>
                  <a:srgbClr val="464653"/>
                </a:solidFill>
              </a:rPr>
              <a:pPr/>
              <a:t>12/18/2019</a:t>
            </a:fld>
            <a:endParaRPr lang="en-US">
              <a:solidFill>
                <a:srgbClr val="464653"/>
              </a:solidFill>
            </a:endParaRPr>
          </a:p>
        </p:txBody>
      </p:sp>
      <p:sp>
        <p:nvSpPr>
          <p:cNvPr id="8" name="Footer Placeholder 7"/>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9" name="Slide Number Placeholder 8"/>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1285878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CF9C10-8664-4BBB-B885-33F78BD8DA06}" type="datetime1">
              <a:rPr lang="en-US" smtClean="0">
                <a:solidFill>
                  <a:srgbClr val="464653"/>
                </a:solidFill>
              </a:rPr>
              <a:pPr/>
              <a:t>12/18/2019</a:t>
            </a:fld>
            <a:endParaRPr lang="en-US">
              <a:solidFill>
                <a:srgbClr val="464653"/>
              </a:solidFill>
            </a:endParaRPr>
          </a:p>
        </p:txBody>
      </p:sp>
      <p:sp>
        <p:nvSpPr>
          <p:cNvPr id="4" name="Footer Placeholder 3"/>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5" name="Slide Number Placeholder 4"/>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1734286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118E3-32F0-4BAC-B492-0F9FC1FDAED5}" type="datetime1">
              <a:rPr lang="en-US" smtClean="0">
                <a:solidFill>
                  <a:srgbClr val="464653"/>
                </a:solidFill>
              </a:rPr>
              <a:pPr/>
              <a:t>12/18/2019</a:t>
            </a:fld>
            <a:endParaRPr lang="en-US">
              <a:solidFill>
                <a:srgbClr val="464653"/>
              </a:solidFill>
            </a:endParaRPr>
          </a:p>
        </p:txBody>
      </p:sp>
      <p:sp>
        <p:nvSpPr>
          <p:cNvPr id="3" name="Footer Placeholder 2"/>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4" name="Slide Number Placeholder 3"/>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467833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F4F118-1BB6-4069-B4E5-6266E44A23C3}" type="datetime1">
              <a:rPr lang="en-US" smtClean="0">
                <a:solidFill>
                  <a:srgbClr val="464653"/>
                </a:solidFill>
              </a:rPr>
              <a:pPr/>
              <a:t>12/18/2019</a:t>
            </a:fld>
            <a:endParaRPr lang="en-US">
              <a:solidFill>
                <a:srgbClr val="464653"/>
              </a:solidFill>
            </a:endParaRPr>
          </a:p>
        </p:txBody>
      </p:sp>
      <p:sp>
        <p:nvSpPr>
          <p:cNvPr id="6" name="Footer Placeholder 5"/>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7" name="Slide Number Placeholder 6"/>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15033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1B67479-7CAE-42D4-B592-242AF985394F}" type="datetime1">
              <a:rPr lang="en-US" smtClean="0">
                <a:solidFill>
                  <a:srgbClr val="464653"/>
                </a:solidFill>
              </a:rPr>
              <a:pPr/>
              <a:t>12/18/2019</a:t>
            </a:fld>
            <a:endParaRPr lang="en-US">
              <a:solidFill>
                <a:srgbClr val="464653"/>
              </a:solidFill>
            </a:endParaRPr>
          </a:p>
        </p:txBody>
      </p:sp>
      <p:sp>
        <p:nvSpPr>
          <p:cNvPr id="5" name="Footer Placeholder 4"/>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6" name="Slide Number Placeholder 5"/>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736506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0A101F-A5E5-4A2C-B9FD-B1A274ABC384}" type="datetime1">
              <a:rPr lang="en-US" smtClean="0">
                <a:solidFill>
                  <a:srgbClr val="DDE9EC"/>
                </a:solidFill>
              </a:rPr>
              <a:pPr/>
              <a:t>12/18/2019</a:t>
            </a:fld>
            <a:endParaRPr lang="en-US">
              <a:solidFill>
                <a:srgbClr val="DDE9EC"/>
              </a:solidFill>
            </a:endParaRPr>
          </a:p>
        </p:txBody>
      </p:sp>
      <p:sp>
        <p:nvSpPr>
          <p:cNvPr id="6" name="Footer Placeholder 5"/>
          <p:cNvSpPr>
            <a:spLocks noGrp="1"/>
          </p:cNvSpPr>
          <p:nvPr>
            <p:ph type="ftr" sz="quarter" idx="11"/>
          </p:nvPr>
        </p:nvSpPr>
        <p:spPr/>
        <p:txBody>
          <a:bodyPr/>
          <a:lstStyle/>
          <a:p>
            <a:r>
              <a:rPr lang="en-US" smtClean="0">
                <a:solidFill>
                  <a:srgbClr val="DDE9EC"/>
                </a:solidFill>
              </a:rPr>
              <a:t>Ayat Ahmadi Knowledge Utilization Research Center</a:t>
            </a:r>
            <a:endParaRPr lang="en-US">
              <a:solidFill>
                <a:srgbClr val="DDE9EC"/>
              </a:solidFill>
            </a:endParaRPr>
          </a:p>
        </p:txBody>
      </p:sp>
      <p:sp>
        <p:nvSpPr>
          <p:cNvPr id="7" name="Slide Number Placeholder 6"/>
          <p:cNvSpPr>
            <a:spLocks noGrp="1"/>
          </p:cNvSpPr>
          <p:nvPr>
            <p:ph type="sldNum" sz="quarter" idx="12"/>
          </p:nvPr>
        </p:nvSpPr>
        <p:spPr/>
        <p:txBody>
          <a:bodyPr/>
          <a:lstStyle/>
          <a:p>
            <a:fld id="{97C27FCC-09D7-488E-B404-B28EFBCED55D}" type="slidenum">
              <a:rPr lang="en-US" smtClean="0">
                <a:solidFill>
                  <a:srgbClr val="DDE9EC"/>
                </a:solidFill>
              </a:rPr>
              <a:pPr/>
              <a:t>‹#›</a:t>
            </a:fld>
            <a:endParaRPr lang="en-US">
              <a:solidFill>
                <a:srgbClr val="DDE9EC"/>
              </a:solidFill>
            </a:endParaRPr>
          </a:p>
        </p:txBody>
      </p:sp>
    </p:spTree>
    <p:extLst>
      <p:ext uri="{BB962C8B-B14F-4D97-AF65-F5344CB8AC3E}">
        <p14:creationId xmlns="" xmlns:p14="http://schemas.microsoft.com/office/powerpoint/2010/main" val="1920838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14BBBC-709C-42CD-B337-1355AA8A8C57}" type="datetime1">
              <a:rPr lang="en-US" smtClean="0">
                <a:solidFill>
                  <a:srgbClr val="464653"/>
                </a:solidFill>
              </a:rPr>
              <a:pPr/>
              <a:t>12/18/2019</a:t>
            </a:fld>
            <a:endParaRPr lang="en-US">
              <a:solidFill>
                <a:srgbClr val="464653"/>
              </a:solidFill>
            </a:endParaRPr>
          </a:p>
        </p:txBody>
      </p:sp>
      <p:sp>
        <p:nvSpPr>
          <p:cNvPr id="5" name="Footer Placeholder 4"/>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6" name="Slide Number Placeholder 5"/>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2747195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1851B-E4A1-4F4D-B82A-D7F15EE9D160}" type="datetime1">
              <a:rPr lang="en-US" smtClean="0">
                <a:solidFill>
                  <a:srgbClr val="464653"/>
                </a:solidFill>
              </a:rPr>
              <a:pPr/>
              <a:t>12/18/2019</a:t>
            </a:fld>
            <a:endParaRPr lang="en-US">
              <a:solidFill>
                <a:srgbClr val="464653"/>
              </a:solidFill>
            </a:endParaRPr>
          </a:p>
        </p:txBody>
      </p:sp>
      <p:sp>
        <p:nvSpPr>
          <p:cNvPr id="5" name="Footer Placeholder 4"/>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6" name="Slide Number Placeholder 5"/>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567674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4C921B-D3C2-48AD-82B5-52DD1852E07A}" type="datetime1">
              <a:rPr lang="en-US" smtClean="0">
                <a:solidFill>
                  <a:srgbClr val="464653"/>
                </a:solidFill>
              </a:rPr>
              <a:pPr/>
              <a:t>12/18/2019</a:t>
            </a:fld>
            <a:endParaRPr lang="en-US">
              <a:solidFill>
                <a:srgbClr val="464653"/>
              </a:solidFill>
            </a:endParaRPr>
          </a:p>
        </p:txBody>
      </p:sp>
      <p:sp>
        <p:nvSpPr>
          <p:cNvPr id="5" name="Footer Placeholder 4"/>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6" name="Slide Number Placeholder 5"/>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3245016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106C6F-19D1-4A80-9015-3AC8C9CA25BC}" type="datetime1">
              <a:rPr lang="en-US" smtClean="0">
                <a:solidFill>
                  <a:srgbClr val="464653"/>
                </a:solidFill>
              </a:rPr>
              <a:pPr/>
              <a:t>12/18/2019</a:t>
            </a:fld>
            <a:endParaRPr lang="en-US">
              <a:solidFill>
                <a:srgbClr val="464653"/>
              </a:solidFill>
            </a:endParaRPr>
          </a:p>
        </p:txBody>
      </p:sp>
      <p:sp>
        <p:nvSpPr>
          <p:cNvPr id="5" name="Footer Placeholder 4"/>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6" name="Slide Number Placeholder 5"/>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2293147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F3B065-9E76-44D6-83C6-DAFB37AF8442}" type="datetime1">
              <a:rPr lang="en-US" smtClean="0">
                <a:solidFill>
                  <a:srgbClr val="DDE9EC"/>
                </a:solidFill>
              </a:rPr>
              <a:pPr/>
              <a:t>12/18/2019</a:t>
            </a:fld>
            <a:endParaRPr lang="en-US">
              <a:solidFill>
                <a:srgbClr val="DDE9EC"/>
              </a:solidFill>
            </a:endParaRPr>
          </a:p>
        </p:txBody>
      </p:sp>
      <p:sp>
        <p:nvSpPr>
          <p:cNvPr id="5" name="Footer Placeholder 4"/>
          <p:cNvSpPr>
            <a:spLocks noGrp="1"/>
          </p:cNvSpPr>
          <p:nvPr>
            <p:ph type="ftr" sz="quarter" idx="11"/>
          </p:nvPr>
        </p:nvSpPr>
        <p:spPr/>
        <p:txBody>
          <a:bodyPr/>
          <a:lstStyle/>
          <a:p>
            <a:r>
              <a:rPr lang="en-US" smtClean="0">
                <a:solidFill>
                  <a:srgbClr val="DDE9EC"/>
                </a:solidFill>
              </a:rPr>
              <a:t>Ayat Ahmadi Knowledge Utilization Research Center</a:t>
            </a:r>
            <a:endParaRPr lang="en-US">
              <a:solidFill>
                <a:srgbClr val="DDE9EC"/>
              </a:solidFill>
            </a:endParaRPr>
          </a:p>
        </p:txBody>
      </p:sp>
      <p:sp>
        <p:nvSpPr>
          <p:cNvPr id="6" name="Slide Number Placeholder 5"/>
          <p:cNvSpPr>
            <a:spLocks noGrp="1"/>
          </p:cNvSpPr>
          <p:nvPr>
            <p:ph type="sldNum" sz="quarter" idx="12"/>
          </p:nvPr>
        </p:nvSpPr>
        <p:spPr/>
        <p:txBody>
          <a:bodyPr/>
          <a:lstStyle/>
          <a:p>
            <a:fld id="{97C27FCC-09D7-488E-B404-B28EFBCED55D}" type="slidenum">
              <a:rPr lang="en-US" smtClean="0">
                <a:solidFill>
                  <a:srgbClr val="DDE9EC"/>
                </a:solidFill>
              </a:rPr>
              <a:pPr/>
              <a:t>‹#›</a:t>
            </a:fld>
            <a:endParaRPr lang="en-US">
              <a:solidFill>
                <a:srgbClr val="DDE9EC"/>
              </a:solidFill>
            </a:endParaRPr>
          </a:p>
        </p:txBody>
      </p:sp>
    </p:spTree>
    <p:extLst>
      <p:ext uri="{BB962C8B-B14F-4D97-AF65-F5344CB8AC3E}">
        <p14:creationId xmlns="" xmlns:p14="http://schemas.microsoft.com/office/powerpoint/2010/main" val="34299511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AB28CA-BF96-471B-8036-8F1C307673BF}" type="datetime1">
              <a:rPr lang="en-US" smtClean="0">
                <a:solidFill>
                  <a:srgbClr val="464653"/>
                </a:solidFill>
              </a:rPr>
              <a:pPr/>
              <a:t>12/18/2019</a:t>
            </a:fld>
            <a:endParaRPr lang="en-US">
              <a:solidFill>
                <a:srgbClr val="464653"/>
              </a:solidFill>
            </a:endParaRPr>
          </a:p>
        </p:txBody>
      </p:sp>
      <p:sp>
        <p:nvSpPr>
          <p:cNvPr id="6" name="Footer Placeholder 5"/>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7" name="Slide Number Placeholder 6"/>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38137244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C3499D-2ED7-435D-97AD-14B2B5F6F0F1}" type="datetime1">
              <a:rPr lang="en-US" smtClean="0">
                <a:solidFill>
                  <a:srgbClr val="464653"/>
                </a:solidFill>
              </a:rPr>
              <a:pPr/>
              <a:t>12/18/2019</a:t>
            </a:fld>
            <a:endParaRPr lang="en-US">
              <a:solidFill>
                <a:srgbClr val="464653"/>
              </a:solidFill>
            </a:endParaRPr>
          </a:p>
        </p:txBody>
      </p:sp>
      <p:sp>
        <p:nvSpPr>
          <p:cNvPr id="8" name="Footer Placeholder 7"/>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9" name="Slide Number Placeholder 8"/>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2608733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6E8FE1-9BE5-49A5-816C-21272E9C9DA9}" type="datetime1">
              <a:rPr lang="en-US" smtClean="0">
                <a:solidFill>
                  <a:srgbClr val="464653"/>
                </a:solidFill>
              </a:rPr>
              <a:pPr/>
              <a:t>12/18/2019</a:t>
            </a:fld>
            <a:endParaRPr lang="en-US">
              <a:solidFill>
                <a:srgbClr val="464653"/>
              </a:solidFill>
            </a:endParaRPr>
          </a:p>
        </p:txBody>
      </p:sp>
      <p:sp>
        <p:nvSpPr>
          <p:cNvPr id="4" name="Footer Placeholder 3"/>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5" name="Slide Number Placeholder 4"/>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3266596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95148-47D2-4186-90DA-4E8EA444C069}" type="datetime1">
              <a:rPr lang="en-US" smtClean="0">
                <a:solidFill>
                  <a:srgbClr val="464653"/>
                </a:solidFill>
              </a:rPr>
              <a:pPr/>
              <a:t>12/18/2019</a:t>
            </a:fld>
            <a:endParaRPr lang="en-US">
              <a:solidFill>
                <a:srgbClr val="464653"/>
              </a:solidFill>
            </a:endParaRPr>
          </a:p>
        </p:txBody>
      </p:sp>
      <p:sp>
        <p:nvSpPr>
          <p:cNvPr id="3" name="Footer Placeholder 2"/>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4" name="Slide Number Placeholder 3"/>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3506798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9C3CCC79-B736-4BE1-B3C3-9A7EF7985BB3}" type="datetime1">
              <a:rPr lang="en-US" smtClean="0">
                <a:solidFill>
                  <a:srgbClr val="DDE9EC"/>
                </a:solidFill>
              </a:rPr>
              <a:pPr/>
              <a:t>12/18/2019</a:t>
            </a:fld>
            <a:endParaRPr lang="en-US">
              <a:solidFill>
                <a:srgbClr val="DDE9EC"/>
              </a:solidFill>
            </a:endParaRPr>
          </a:p>
        </p:txBody>
      </p:sp>
      <p:sp>
        <p:nvSpPr>
          <p:cNvPr id="5" name="Footer Placeholder 4"/>
          <p:cNvSpPr>
            <a:spLocks noGrp="1"/>
          </p:cNvSpPr>
          <p:nvPr>
            <p:ph type="ftr" sz="quarter" idx="11"/>
          </p:nvPr>
        </p:nvSpPr>
        <p:spPr>
          <a:xfrm>
            <a:off x="2898648" y="6355080"/>
            <a:ext cx="3474720" cy="365760"/>
          </a:xfrm>
        </p:spPr>
        <p:txBody>
          <a:bodyPr/>
          <a:lstStyle/>
          <a:p>
            <a:r>
              <a:rPr lang="en-US" smtClean="0">
                <a:solidFill>
                  <a:srgbClr val="DDE9EC"/>
                </a:solidFill>
              </a:rPr>
              <a:t>Ayat Ahmadi Knowledge Utilization Research Center</a:t>
            </a:r>
            <a:endParaRPr lang="en-US">
              <a:solidFill>
                <a:srgbClr val="DDE9EC"/>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97C27FCC-09D7-488E-B404-B28EFBCED55D}" type="slidenum">
              <a:rPr lang="en-US" smtClean="0">
                <a:solidFill>
                  <a:srgbClr val="DDE9EC"/>
                </a:solidFill>
              </a:rPr>
              <a:pPr/>
              <a:t>‹#›</a:t>
            </a:fld>
            <a:endParaRPr lang="en-US">
              <a:solidFill>
                <a:srgbClr val="DDE9EC"/>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 xmlns:p14="http://schemas.microsoft.com/office/powerpoint/2010/main" val="2281820635"/>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30DDC9-4758-4C0B-98EE-64166C2483E6}" type="datetime1">
              <a:rPr lang="en-US" smtClean="0">
                <a:solidFill>
                  <a:srgbClr val="464653"/>
                </a:solidFill>
              </a:rPr>
              <a:pPr/>
              <a:t>12/18/2019</a:t>
            </a:fld>
            <a:endParaRPr lang="en-US">
              <a:solidFill>
                <a:srgbClr val="464653"/>
              </a:solidFill>
            </a:endParaRPr>
          </a:p>
        </p:txBody>
      </p:sp>
      <p:sp>
        <p:nvSpPr>
          <p:cNvPr id="6" name="Footer Placeholder 5"/>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7" name="Slide Number Placeholder 6"/>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12148846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966674-1CAF-4E74-A64C-FA26BC38A407}" type="datetime1">
              <a:rPr lang="en-US" smtClean="0">
                <a:solidFill>
                  <a:srgbClr val="DDE9EC"/>
                </a:solidFill>
              </a:rPr>
              <a:pPr/>
              <a:t>12/18/2019</a:t>
            </a:fld>
            <a:endParaRPr lang="en-US">
              <a:solidFill>
                <a:srgbClr val="DDE9EC"/>
              </a:solidFill>
            </a:endParaRPr>
          </a:p>
        </p:txBody>
      </p:sp>
      <p:sp>
        <p:nvSpPr>
          <p:cNvPr id="6" name="Footer Placeholder 5"/>
          <p:cNvSpPr>
            <a:spLocks noGrp="1"/>
          </p:cNvSpPr>
          <p:nvPr>
            <p:ph type="ftr" sz="quarter" idx="11"/>
          </p:nvPr>
        </p:nvSpPr>
        <p:spPr/>
        <p:txBody>
          <a:bodyPr/>
          <a:lstStyle/>
          <a:p>
            <a:r>
              <a:rPr lang="en-US" smtClean="0">
                <a:solidFill>
                  <a:srgbClr val="DDE9EC"/>
                </a:solidFill>
              </a:rPr>
              <a:t>Ayat Ahmadi Knowledge Utilization Research Center</a:t>
            </a:r>
            <a:endParaRPr lang="en-US">
              <a:solidFill>
                <a:srgbClr val="DDE9EC"/>
              </a:solidFill>
            </a:endParaRPr>
          </a:p>
        </p:txBody>
      </p:sp>
      <p:sp>
        <p:nvSpPr>
          <p:cNvPr id="7" name="Slide Number Placeholder 6"/>
          <p:cNvSpPr>
            <a:spLocks noGrp="1"/>
          </p:cNvSpPr>
          <p:nvPr>
            <p:ph type="sldNum" sz="quarter" idx="12"/>
          </p:nvPr>
        </p:nvSpPr>
        <p:spPr/>
        <p:txBody>
          <a:bodyPr/>
          <a:lstStyle/>
          <a:p>
            <a:fld id="{97C27FCC-09D7-488E-B404-B28EFBCED55D}" type="slidenum">
              <a:rPr lang="en-US" smtClean="0">
                <a:solidFill>
                  <a:srgbClr val="DDE9EC"/>
                </a:solidFill>
              </a:rPr>
              <a:pPr/>
              <a:t>‹#›</a:t>
            </a:fld>
            <a:endParaRPr lang="en-US">
              <a:solidFill>
                <a:srgbClr val="DDE9EC"/>
              </a:solidFill>
            </a:endParaRPr>
          </a:p>
        </p:txBody>
      </p:sp>
    </p:spTree>
    <p:extLst>
      <p:ext uri="{BB962C8B-B14F-4D97-AF65-F5344CB8AC3E}">
        <p14:creationId xmlns="" xmlns:p14="http://schemas.microsoft.com/office/powerpoint/2010/main" val="812798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9D9EA0-75E8-4379-AA3E-CA5B72C24B7A}" type="datetime1">
              <a:rPr lang="en-US" smtClean="0">
                <a:solidFill>
                  <a:srgbClr val="464653"/>
                </a:solidFill>
              </a:rPr>
              <a:pPr/>
              <a:t>12/18/2019</a:t>
            </a:fld>
            <a:endParaRPr lang="en-US">
              <a:solidFill>
                <a:srgbClr val="464653"/>
              </a:solidFill>
            </a:endParaRPr>
          </a:p>
        </p:txBody>
      </p:sp>
      <p:sp>
        <p:nvSpPr>
          <p:cNvPr id="5" name="Footer Placeholder 4"/>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6" name="Slide Number Placeholder 5"/>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643554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F8D63C-AE6A-4D02-BE9A-1C788BF07A3E}" type="datetime1">
              <a:rPr lang="en-US" smtClean="0">
                <a:solidFill>
                  <a:srgbClr val="464653"/>
                </a:solidFill>
              </a:rPr>
              <a:pPr/>
              <a:t>12/18/2019</a:t>
            </a:fld>
            <a:endParaRPr lang="en-US">
              <a:solidFill>
                <a:srgbClr val="464653"/>
              </a:solidFill>
            </a:endParaRPr>
          </a:p>
        </p:txBody>
      </p:sp>
      <p:sp>
        <p:nvSpPr>
          <p:cNvPr id="5" name="Footer Placeholder 4"/>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6" name="Slide Number Placeholder 5"/>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17067803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332448-ACFE-48AF-A8A3-4615B65AB0BD}" type="datetime1">
              <a:rPr lang="en-US" smtClean="0">
                <a:solidFill>
                  <a:srgbClr val="464653"/>
                </a:solidFill>
              </a:rPr>
              <a:pPr/>
              <a:t>12/18/2019</a:t>
            </a:fld>
            <a:endParaRPr lang="en-US">
              <a:solidFill>
                <a:srgbClr val="464653"/>
              </a:solidFill>
            </a:endParaRPr>
          </a:p>
        </p:txBody>
      </p:sp>
      <p:sp>
        <p:nvSpPr>
          <p:cNvPr id="5" name="Footer Placeholder 4"/>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6" name="Slide Number Placeholder 5"/>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32450162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69ACBB-A33D-420E-98A1-FE2199945561}" type="datetime1">
              <a:rPr lang="en-US" smtClean="0">
                <a:solidFill>
                  <a:srgbClr val="464653"/>
                </a:solidFill>
              </a:rPr>
              <a:pPr/>
              <a:t>12/18/2019</a:t>
            </a:fld>
            <a:endParaRPr lang="en-US">
              <a:solidFill>
                <a:srgbClr val="464653"/>
              </a:solidFill>
            </a:endParaRPr>
          </a:p>
        </p:txBody>
      </p:sp>
      <p:sp>
        <p:nvSpPr>
          <p:cNvPr id="5" name="Footer Placeholder 4"/>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6" name="Slide Number Placeholder 5"/>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22931476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D3EBA2-0E8B-428E-AE2E-982908747D1F}" type="datetime1">
              <a:rPr lang="en-US" smtClean="0">
                <a:solidFill>
                  <a:srgbClr val="DDE9EC"/>
                </a:solidFill>
              </a:rPr>
              <a:pPr/>
              <a:t>12/18/2019</a:t>
            </a:fld>
            <a:endParaRPr lang="en-US">
              <a:solidFill>
                <a:srgbClr val="DDE9EC"/>
              </a:solidFill>
            </a:endParaRPr>
          </a:p>
        </p:txBody>
      </p:sp>
      <p:sp>
        <p:nvSpPr>
          <p:cNvPr id="5" name="Footer Placeholder 4"/>
          <p:cNvSpPr>
            <a:spLocks noGrp="1"/>
          </p:cNvSpPr>
          <p:nvPr>
            <p:ph type="ftr" sz="quarter" idx="11"/>
          </p:nvPr>
        </p:nvSpPr>
        <p:spPr/>
        <p:txBody>
          <a:bodyPr/>
          <a:lstStyle/>
          <a:p>
            <a:r>
              <a:rPr lang="en-US" smtClean="0">
                <a:solidFill>
                  <a:srgbClr val="DDE9EC"/>
                </a:solidFill>
              </a:rPr>
              <a:t>Ayat Ahmadi Knowledge Utilization Research Center</a:t>
            </a:r>
            <a:endParaRPr lang="en-US">
              <a:solidFill>
                <a:srgbClr val="DDE9EC"/>
              </a:solidFill>
            </a:endParaRPr>
          </a:p>
        </p:txBody>
      </p:sp>
      <p:sp>
        <p:nvSpPr>
          <p:cNvPr id="6" name="Slide Number Placeholder 5"/>
          <p:cNvSpPr>
            <a:spLocks noGrp="1"/>
          </p:cNvSpPr>
          <p:nvPr>
            <p:ph type="sldNum" sz="quarter" idx="12"/>
          </p:nvPr>
        </p:nvSpPr>
        <p:spPr/>
        <p:txBody>
          <a:bodyPr/>
          <a:lstStyle/>
          <a:p>
            <a:fld id="{97C27FCC-09D7-488E-B404-B28EFBCED55D}" type="slidenum">
              <a:rPr lang="en-US" smtClean="0">
                <a:solidFill>
                  <a:srgbClr val="DDE9EC"/>
                </a:solidFill>
              </a:rPr>
              <a:pPr/>
              <a:t>‹#›</a:t>
            </a:fld>
            <a:endParaRPr lang="en-US">
              <a:solidFill>
                <a:srgbClr val="DDE9EC"/>
              </a:solidFill>
            </a:endParaRPr>
          </a:p>
        </p:txBody>
      </p:sp>
    </p:spTree>
    <p:extLst>
      <p:ext uri="{BB962C8B-B14F-4D97-AF65-F5344CB8AC3E}">
        <p14:creationId xmlns="" xmlns:p14="http://schemas.microsoft.com/office/powerpoint/2010/main" val="34299511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7C3099-8066-4B1B-812C-D4C990C491E8}" type="datetime1">
              <a:rPr lang="en-US" smtClean="0">
                <a:solidFill>
                  <a:srgbClr val="464653"/>
                </a:solidFill>
              </a:rPr>
              <a:pPr/>
              <a:t>12/18/2019</a:t>
            </a:fld>
            <a:endParaRPr lang="en-US">
              <a:solidFill>
                <a:srgbClr val="464653"/>
              </a:solidFill>
            </a:endParaRPr>
          </a:p>
        </p:txBody>
      </p:sp>
      <p:sp>
        <p:nvSpPr>
          <p:cNvPr id="6" name="Footer Placeholder 5"/>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7" name="Slide Number Placeholder 6"/>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38137244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69182A-8F27-4345-A23E-9ED7F7D7C59A}" type="datetime1">
              <a:rPr lang="en-US" smtClean="0">
                <a:solidFill>
                  <a:srgbClr val="464653"/>
                </a:solidFill>
              </a:rPr>
              <a:pPr/>
              <a:t>12/18/2019</a:t>
            </a:fld>
            <a:endParaRPr lang="en-US">
              <a:solidFill>
                <a:srgbClr val="464653"/>
              </a:solidFill>
            </a:endParaRPr>
          </a:p>
        </p:txBody>
      </p:sp>
      <p:sp>
        <p:nvSpPr>
          <p:cNvPr id="8" name="Footer Placeholder 7"/>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9" name="Slide Number Placeholder 8"/>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26087334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46C219-4823-4D9B-B22A-EEEF41A8974D}" type="datetime1">
              <a:rPr lang="en-US" smtClean="0">
                <a:solidFill>
                  <a:srgbClr val="464653"/>
                </a:solidFill>
              </a:rPr>
              <a:pPr/>
              <a:t>12/18/2019</a:t>
            </a:fld>
            <a:endParaRPr lang="en-US">
              <a:solidFill>
                <a:srgbClr val="464653"/>
              </a:solidFill>
            </a:endParaRPr>
          </a:p>
        </p:txBody>
      </p:sp>
      <p:sp>
        <p:nvSpPr>
          <p:cNvPr id="4" name="Footer Placeholder 3"/>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5" name="Slide Number Placeholder 4"/>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3266596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20173B8-5C3A-44A7-B69F-F46C9C673B25}" type="datetime1">
              <a:rPr lang="en-US" smtClean="0">
                <a:solidFill>
                  <a:srgbClr val="464653"/>
                </a:solidFill>
              </a:rPr>
              <a:pPr/>
              <a:t>12/18/2019</a:t>
            </a:fld>
            <a:endParaRPr lang="en-US">
              <a:solidFill>
                <a:srgbClr val="464653"/>
              </a:solidFill>
            </a:endParaRPr>
          </a:p>
        </p:txBody>
      </p:sp>
      <p:sp>
        <p:nvSpPr>
          <p:cNvPr id="6" name="Footer Placeholder 5"/>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7" name="Slide Number Placeholder 6"/>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9502039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C3F8B4-390B-4C90-B4B1-0A2F49F71783}" type="datetime1">
              <a:rPr lang="en-US" smtClean="0">
                <a:solidFill>
                  <a:srgbClr val="464653"/>
                </a:solidFill>
              </a:rPr>
              <a:pPr/>
              <a:t>12/18/2019</a:t>
            </a:fld>
            <a:endParaRPr lang="en-US">
              <a:solidFill>
                <a:srgbClr val="464653"/>
              </a:solidFill>
            </a:endParaRPr>
          </a:p>
        </p:txBody>
      </p:sp>
      <p:sp>
        <p:nvSpPr>
          <p:cNvPr id="3" name="Footer Placeholder 2"/>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4" name="Slide Number Placeholder 3"/>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35067986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8B77F6-3D1F-455D-8975-3A2A35C8E882}" type="datetime1">
              <a:rPr lang="en-US" smtClean="0">
                <a:solidFill>
                  <a:srgbClr val="464653"/>
                </a:solidFill>
              </a:rPr>
              <a:pPr/>
              <a:t>12/18/2019</a:t>
            </a:fld>
            <a:endParaRPr lang="en-US">
              <a:solidFill>
                <a:srgbClr val="464653"/>
              </a:solidFill>
            </a:endParaRPr>
          </a:p>
        </p:txBody>
      </p:sp>
      <p:sp>
        <p:nvSpPr>
          <p:cNvPr id="6" name="Footer Placeholder 5"/>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7" name="Slide Number Placeholder 6"/>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12148846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EFE461-2106-4CDF-AF0A-764F0B08822D}" type="datetime1">
              <a:rPr lang="en-US" smtClean="0">
                <a:solidFill>
                  <a:srgbClr val="DDE9EC"/>
                </a:solidFill>
              </a:rPr>
              <a:pPr/>
              <a:t>12/18/2019</a:t>
            </a:fld>
            <a:endParaRPr lang="en-US">
              <a:solidFill>
                <a:srgbClr val="DDE9EC"/>
              </a:solidFill>
            </a:endParaRPr>
          </a:p>
        </p:txBody>
      </p:sp>
      <p:sp>
        <p:nvSpPr>
          <p:cNvPr id="6" name="Footer Placeholder 5"/>
          <p:cNvSpPr>
            <a:spLocks noGrp="1"/>
          </p:cNvSpPr>
          <p:nvPr>
            <p:ph type="ftr" sz="quarter" idx="11"/>
          </p:nvPr>
        </p:nvSpPr>
        <p:spPr/>
        <p:txBody>
          <a:bodyPr/>
          <a:lstStyle/>
          <a:p>
            <a:r>
              <a:rPr lang="en-US" smtClean="0">
                <a:solidFill>
                  <a:srgbClr val="DDE9EC"/>
                </a:solidFill>
              </a:rPr>
              <a:t>Ayat Ahmadi Knowledge Utilization Research Center</a:t>
            </a:r>
            <a:endParaRPr lang="en-US">
              <a:solidFill>
                <a:srgbClr val="DDE9EC"/>
              </a:solidFill>
            </a:endParaRPr>
          </a:p>
        </p:txBody>
      </p:sp>
      <p:sp>
        <p:nvSpPr>
          <p:cNvPr id="7" name="Slide Number Placeholder 6"/>
          <p:cNvSpPr>
            <a:spLocks noGrp="1"/>
          </p:cNvSpPr>
          <p:nvPr>
            <p:ph type="sldNum" sz="quarter" idx="12"/>
          </p:nvPr>
        </p:nvSpPr>
        <p:spPr/>
        <p:txBody>
          <a:bodyPr/>
          <a:lstStyle/>
          <a:p>
            <a:fld id="{97C27FCC-09D7-488E-B404-B28EFBCED55D}" type="slidenum">
              <a:rPr lang="en-US" smtClean="0">
                <a:solidFill>
                  <a:srgbClr val="DDE9EC"/>
                </a:solidFill>
              </a:rPr>
              <a:pPr/>
              <a:t>‹#›</a:t>
            </a:fld>
            <a:endParaRPr lang="en-US">
              <a:solidFill>
                <a:srgbClr val="DDE9EC"/>
              </a:solidFill>
            </a:endParaRPr>
          </a:p>
        </p:txBody>
      </p:sp>
    </p:spTree>
    <p:extLst>
      <p:ext uri="{BB962C8B-B14F-4D97-AF65-F5344CB8AC3E}">
        <p14:creationId xmlns="" xmlns:p14="http://schemas.microsoft.com/office/powerpoint/2010/main" val="812798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F45BC-4DEC-43F4-9120-B7F55E41C08C}" type="datetime1">
              <a:rPr lang="en-US" smtClean="0">
                <a:solidFill>
                  <a:srgbClr val="464653"/>
                </a:solidFill>
              </a:rPr>
              <a:pPr/>
              <a:t>12/18/2019</a:t>
            </a:fld>
            <a:endParaRPr lang="en-US">
              <a:solidFill>
                <a:srgbClr val="464653"/>
              </a:solidFill>
            </a:endParaRPr>
          </a:p>
        </p:txBody>
      </p:sp>
      <p:sp>
        <p:nvSpPr>
          <p:cNvPr id="5" name="Footer Placeholder 4"/>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6" name="Slide Number Placeholder 5"/>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6435544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D3F736-2172-4A3D-9646-46A16CE801A6}" type="datetime1">
              <a:rPr lang="en-US" smtClean="0">
                <a:solidFill>
                  <a:srgbClr val="464653"/>
                </a:solidFill>
              </a:rPr>
              <a:pPr/>
              <a:t>12/18/2019</a:t>
            </a:fld>
            <a:endParaRPr lang="en-US">
              <a:solidFill>
                <a:srgbClr val="464653"/>
              </a:solidFill>
            </a:endParaRPr>
          </a:p>
        </p:txBody>
      </p:sp>
      <p:sp>
        <p:nvSpPr>
          <p:cNvPr id="5" name="Footer Placeholder 4"/>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6" name="Slide Number Placeholder 5"/>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17067803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FF8E16-CED4-469F-ADEE-FD2BFE43340F}" type="datetime1">
              <a:rPr lang="en-US" smtClean="0">
                <a:solidFill>
                  <a:srgbClr val="464653"/>
                </a:solidFill>
              </a:rPr>
              <a:pPr/>
              <a:t>12/18/2019</a:t>
            </a:fld>
            <a:endParaRPr lang="en-US">
              <a:solidFill>
                <a:srgbClr val="464653"/>
              </a:solidFill>
            </a:endParaRPr>
          </a:p>
        </p:txBody>
      </p:sp>
      <p:sp>
        <p:nvSpPr>
          <p:cNvPr id="5" name="Footer Placeholder 4"/>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6" name="Slide Number Placeholder 5"/>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31134378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9CA9FE-6396-4473-A216-9CB182BE93FF}" type="datetime1">
              <a:rPr lang="en-US" smtClean="0">
                <a:solidFill>
                  <a:srgbClr val="464653"/>
                </a:solidFill>
              </a:rPr>
              <a:pPr/>
              <a:t>12/18/2019</a:t>
            </a:fld>
            <a:endParaRPr lang="en-US">
              <a:solidFill>
                <a:srgbClr val="464653"/>
              </a:solidFill>
            </a:endParaRPr>
          </a:p>
        </p:txBody>
      </p:sp>
      <p:sp>
        <p:nvSpPr>
          <p:cNvPr id="5" name="Footer Placeholder 4"/>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6" name="Slide Number Placeholder 5"/>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4008069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996E29-CFF1-4C9A-A2F8-BAB98DE99875}" type="datetime1">
              <a:rPr lang="en-US" smtClean="0">
                <a:solidFill>
                  <a:srgbClr val="DDE9EC"/>
                </a:solidFill>
              </a:rPr>
              <a:pPr/>
              <a:t>12/18/2019</a:t>
            </a:fld>
            <a:endParaRPr lang="en-US">
              <a:solidFill>
                <a:srgbClr val="DDE9EC"/>
              </a:solidFill>
            </a:endParaRPr>
          </a:p>
        </p:txBody>
      </p:sp>
      <p:sp>
        <p:nvSpPr>
          <p:cNvPr id="5" name="Footer Placeholder 4"/>
          <p:cNvSpPr>
            <a:spLocks noGrp="1"/>
          </p:cNvSpPr>
          <p:nvPr>
            <p:ph type="ftr" sz="quarter" idx="11"/>
          </p:nvPr>
        </p:nvSpPr>
        <p:spPr/>
        <p:txBody>
          <a:bodyPr/>
          <a:lstStyle/>
          <a:p>
            <a:r>
              <a:rPr lang="en-US" smtClean="0">
                <a:solidFill>
                  <a:srgbClr val="DDE9EC"/>
                </a:solidFill>
              </a:rPr>
              <a:t>Ayat Ahmadi Knowledge Utilization Research Center</a:t>
            </a:r>
            <a:endParaRPr lang="en-US">
              <a:solidFill>
                <a:srgbClr val="DDE9EC"/>
              </a:solidFill>
            </a:endParaRPr>
          </a:p>
        </p:txBody>
      </p:sp>
      <p:sp>
        <p:nvSpPr>
          <p:cNvPr id="6" name="Slide Number Placeholder 5"/>
          <p:cNvSpPr>
            <a:spLocks noGrp="1"/>
          </p:cNvSpPr>
          <p:nvPr>
            <p:ph type="sldNum" sz="quarter" idx="12"/>
          </p:nvPr>
        </p:nvSpPr>
        <p:spPr/>
        <p:txBody>
          <a:bodyPr/>
          <a:lstStyle/>
          <a:p>
            <a:fld id="{97C27FCC-09D7-488E-B404-B28EFBCED55D}" type="slidenum">
              <a:rPr lang="en-US" smtClean="0">
                <a:solidFill>
                  <a:srgbClr val="DDE9EC"/>
                </a:solidFill>
              </a:rPr>
              <a:pPr/>
              <a:t>‹#›</a:t>
            </a:fld>
            <a:endParaRPr lang="en-US">
              <a:solidFill>
                <a:srgbClr val="DDE9EC"/>
              </a:solidFill>
            </a:endParaRPr>
          </a:p>
        </p:txBody>
      </p:sp>
    </p:spTree>
    <p:extLst>
      <p:ext uri="{BB962C8B-B14F-4D97-AF65-F5344CB8AC3E}">
        <p14:creationId xmlns="" xmlns:p14="http://schemas.microsoft.com/office/powerpoint/2010/main" val="12500830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8D9A63-2125-497D-876B-94DCEF381692}" type="datetime1">
              <a:rPr lang="en-US" smtClean="0">
                <a:solidFill>
                  <a:srgbClr val="464653"/>
                </a:solidFill>
              </a:rPr>
              <a:pPr/>
              <a:t>12/18/2019</a:t>
            </a:fld>
            <a:endParaRPr lang="en-US">
              <a:solidFill>
                <a:srgbClr val="464653"/>
              </a:solidFill>
            </a:endParaRPr>
          </a:p>
        </p:txBody>
      </p:sp>
      <p:sp>
        <p:nvSpPr>
          <p:cNvPr id="6" name="Footer Placeholder 5"/>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7" name="Slide Number Placeholder 6"/>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37545108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FF289A-0AA9-4986-8E50-16AC600783C7}" type="datetime1">
              <a:rPr lang="en-US" smtClean="0">
                <a:solidFill>
                  <a:srgbClr val="464653"/>
                </a:solidFill>
              </a:rPr>
              <a:pPr/>
              <a:t>12/18/2019</a:t>
            </a:fld>
            <a:endParaRPr lang="en-US">
              <a:solidFill>
                <a:srgbClr val="464653"/>
              </a:solidFill>
            </a:endParaRPr>
          </a:p>
        </p:txBody>
      </p:sp>
      <p:sp>
        <p:nvSpPr>
          <p:cNvPr id="8" name="Footer Placeholder 7"/>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9" name="Slide Number Placeholder 8"/>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3462193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9C20553-2B66-4722-A303-7144064AF6B0}" type="datetime1">
              <a:rPr lang="en-US" smtClean="0">
                <a:solidFill>
                  <a:srgbClr val="464653"/>
                </a:solidFill>
              </a:rPr>
              <a:pPr/>
              <a:t>12/18/2019</a:t>
            </a:fld>
            <a:endParaRPr lang="en-US">
              <a:solidFill>
                <a:srgbClr val="464653"/>
              </a:solidFill>
            </a:endParaRPr>
          </a:p>
        </p:txBody>
      </p:sp>
      <p:sp>
        <p:nvSpPr>
          <p:cNvPr id="8" name="Footer Placeholder 7"/>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9" name="Slide Number Placeholder 8"/>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3023291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C2A007-DBAB-4158-87B0-BF03852FD479}" type="datetime1">
              <a:rPr lang="en-US" smtClean="0">
                <a:solidFill>
                  <a:srgbClr val="464653"/>
                </a:solidFill>
              </a:rPr>
              <a:pPr/>
              <a:t>12/18/2019</a:t>
            </a:fld>
            <a:endParaRPr lang="en-US">
              <a:solidFill>
                <a:srgbClr val="464653"/>
              </a:solidFill>
            </a:endParaRPr>
          </a:p>
        </p:txBody>
      </p:sp>
      <p:sp>
        <p:nvSpPr>
          <p:cNvPr id="4" name="Footer Placeholder 3"/>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5" name="Slide Number Placeholder 4"/>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6353496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67105-1180-40D0-8958-0ADF44745186}" type="datetime1">
              <a:rPr lang="en-US" smtClean="0">
                <a:solidFill>
                  <a:srgbClr val="464653"/>
                </a:solidFill>
              </a:rPr>
              <a:pPr/>
              <a:t>12/18/2019</a:t>
            </a:fld>
            <a:endParaRPr lang="en-US">
              <a:solidFill>
                <a:srgbClr val="464653"/>
              </a:solidFill>
            </a:endParaRPr>
          </a:p>
        </p:txBody>
      </p:sp>
      <p:sp>
        <p:nvSpPr>
          <p:cNvPr id="3" name="Footer Placeholder 2"/>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4" name="Slide Number Placeholder 3"/>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125119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E4D9E-65F6-4164-BDF9-3013D9155DE8}" type="datetime1">
              <a:rPr lang="en-US" smtClean="0">
                <a:solidFill>
                  <a:srgbClr val="464653"/>
                </a:solidFill>
              </a:rPr>
              <a:pPr/>
              <a:t>12/18/2019</a:t>
            </a:fld>
            <a:endParaRPr lang="en-US">
              <a:solidFill>
                <a:srgbClr val="464653"/>
              </a:solidFill>
            </a:endParaRPr>
          </a:p>
        </p:txBody>
      </p:sp>
      <p:sp>
        <p:nvSpPr>
          <p:cNvPr id="6" name="Footer Placeholder 5"/>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7" name="Slide Number Placeholder 6"/>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2269408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69AC7A-AF49-43A7-A5DF-5AC83800768C}" type="datetime1">
              <a:rPr lang="en-US" smtClean="0">
                <a:solidFill>
                  <a:srgbClr val="DDE9EC"/>
                </a:solidFill>
              </a:rPr>
              <a:pPr/>
              <a:t>12/18/2019</a:t>
            </a:fld>
            <a:endParaRPr lang="en-US">
              <a:solidFill>
                <a:srgbClr val="DDE9EC"/>
              </a:solidFill>
            </a:endParaRPr>
          </a:p>
        </p:txBody>
      </p:sp>
      <p:sp>
        <p:nvSpPr>
          <p:cNvPr id="6" name="Footer Placeholder 5"/>
          <p:cNvSpPr>
            <a:spLocks noGrp="1"/>
          </p:cNvSpPr>
          <p:nvPr>
            <p:ph type="ftr" sz="quarter" idx="11"/>
          </p:nvPr>
        </p:nvSpPr>
        <p:spPr/>
        <p:txBody>
          <a:bodyPr/>
          <a:lstStyle/>
          <a:p>
            <a:r>
              <a:rPr lang="en-US" smtClean="0">
                <a:solidFill>
                  <a:srgbClr val="DDE9EC"/>
                </a:solidFill>
              </a:rPr>
              <a:t>Ayat Ahmadi Knowledge Utilization Research Center</a:t>
            </a:r>
            <a:endParaRPr lang="en-US">
              <a:solidFill>
                <a:srgbClr val="DDE9EC"/>
              </a:solidFill>
            </a:endParaRPr>
          </a:p>
        </p:txBody>
      </p:sp>
      <p:sp>
        <p:nvSpPr>
          <p:cNvPr id="7" name="Slide Number Placeholder 6"/>
          <p:cNvSpPr>
            <a:spLocks noGrp="1"/>
          </p:cNvSpPr>
          <p:nvPr>
            <p:ph type="sldNum" sz="quarter" idx="12"/>
          </p:nvPr>
        </p:nvSpPr>
        <p:spPr/>
        <p:txBody>
          <a:bodyPr/>
          <a:lstStyle/>
          <a:p>
            <a:fld id="{97C27FCC-09D7-488E-B404-B28EFBCED55D}" type="slidenum">
              <a:rPr lang="en-US" smtClean="0">
                <a:solidFill>
                  <a:srgbClr val="DDE9EC"/>
                </a:solidFill>
              </a:rPr>
              <a:pPr/>
              <a:t>‹#›</a:t>
            </a:fld>
            <a:endParaRPr lang="en-US">
              <a:solidFill>
                <a:srgbClr val="DDE9EC"/>
              </a:solidFill>
            </a:endParaRPr>
          </a:p>
        </p:txBody>
      </p:sp>
    </p:spTree>
    <p:extLst>
      <p:ext uri="{BB962C8B-B14F-4D97-AF65-F5344CB8AC3E}">
        <p14:creationId xmlns="" xmlns:p14="http://schemas.microsoft.com/office/powerpoint/2010/main" val="7215100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1B9165-83AF-4221-B34E-BE9F15524E4E}" type="datetime1">
              <a:rPr lang="en-US" smtClean="0">
                <a:solidFill>
                  <a:srgbClr val="464653"/>
                </a:solidFill>
              </a:rPr>
              <a:pPr/>
              <a:t>12/18/2019</a:t>
            </a:fld>
            <a:endParaRPr lang="en-US">
              <a:solidFill>
                <a:srgbClr val="464653"/>
              </a:solidFill>
            </a:endParaRPr>
          </a:p>
        </p:txBody>
      </p:sp>
      <p:sp>
        <p:nvSpPr>
          <p:cNvPr id="5" name="Footer Placeholder 4"/>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6" name="Slide Number Placeholder 5"/>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23045109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543C4C-36B4-4F13-8AE8-ED8FE164F051}" type="datetime1">
              <a:rPr lang="en-US" smtClean="0">
                <a:solidFill>
                  <a:srgbClr val="464653"/>
                </a:solidFill>
              </a:rPr>
              <a:pPr/>
              <a:t>12/18/2019</a:t>
            </a:fld>
            <a:endParaRPr lang="en-US">
              <a:solidFill>
                <a:srgbClr val="464653"/>
              </a:solidFill>
            </a:endParaRPr>
          </a:p>
        </p:txBody>
      </p:sp>
      <p:sp>
        <p:nvSpPr>
          <p:cNvPr id="5" name="Footer Placeholder 4"/>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6" name="Slide Number Placeholder 5"/>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3130326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DCCA0D-9A42-4873-85DE-2C458AF102DA}" type="datetime1">
              <a:rPr lang="en-US" smtClean="0">
                <a:solidFill>
                  <a:prstClr val="black">
                    <a:tint val="75000"/>
                  </a:prstClr>
                </a:solidFill>
              </a:rPr>
              <a:pPr/>
              <a:t>12/18/2019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Ayat Ahmadi Knowledge Utilization Research Center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048482-5994-45B1-BF95-EE6D8BF0FDA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0083134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F234D9-82A1-4D52-8155-89F7F9CBF70E}" type="datetime1">
              <a:rPr lang="en-US" smtClean="0">
                <a:solidFill>
                  <a:prstClr val="black">
                    <a:tint val="75000"/>
                  </a:prstClr>
                </a:solidFill>
              </a:rPr>
              <a:pPr/>
              <a:t>12/18/2019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Ayat Ahmadi Knowledge Utilization Research Center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048482-5994-45B1-BF95-EE6D8BF0FDA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2380270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E4B22C-169E-44C2-A97B-48BD9788EECA}" type="datetime1">
              <a:rPr lang="en-US" smtClean="0">
                <a:solidFill>
                  <a:prstClr val="black">
                    <a:tint val="75000"/>
                  </a:prstClr>
                </a:solidFill>
              </a:rPr>
              <a:pPr/>
              <a:t>12/18/2019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Ayat Ahmadi Knowledge Utilization Research Center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048482-5994-45B1-BF95-EE6D8BF0FDA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5151940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60CA68-C12E-430E-B382-61AF7964C49A}" type="datetime1">
              <a:rPr lang="en-US" smtClean="0">
                <a:solidFill>
                  <a:prstClr val="black">
                    <a:tint val="75000"/>
                  </a:prstClr>
                </a:solidFill>
              </a:rPr>
              <a:pPr/>
              <a:t>12/18/2019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Ayat Ahmadi Knowledge Utilization Research Center</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048482-5994-45B1-BF95-EE6D8BF0FDA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768391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BA952D0-64A8-4250-BACB-E48B604BC51E}" type="datetime1">
              <a:rPr lang="en-US" smtClean="0">
                <a:solidFill>
                  <a:srgbClr val="464653"/>
                </a:solidFill>
              </a:rPr>
              <a:pPr/>
              <a:t>12/18/2019</a:t>
            </a:fld>
            <a:endParaRPr lang="en-US">
              <a:solidFill>
                <a:srgbClr val="464653"/>
              </a:solidFill>
            </a:endParaRPr>
          </a:p>
        </p:txBody>
      </p:sp>
      <p:sp>
        <p:nvSpPr>
          <p:cNvPr id="4" name="Footer Placeholder 3"/>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5" name="Slide Number Placeholder 4"/>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 xmlns:p14="http://schemas.microsoft.com/office/powerpoint/2010/main" val="5305346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533ECA-B529-45EE-97A6-2F686DFA8934}" type="datetime1">
              <a:rPr lang="en-US" smtClean="0">
                <a:solidFill>
                  <a:prstClr val="black">
                    <a:tint val="75000"/>
                  </a:prstClr>
                </a:solidFill>
              </a:rPr>
              <a:pPr/>
              <a:t>12/18/2019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Ayat Ahmadi Knowledge Utilization Research Center</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1048482-5994-45B1-BF95-EE6D8BF0FDA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8570455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DC7502-802F-4965-B69E-4DA000F8A26C}" type="datetime1">
              <a:rPr lang="en-US" smtClean="0">
                <a:solidFill>
                  <a:prstClr val="black">
                    <a:tint val="75000"/>
                  </a:prstClr>
                </a:solidFill>
              </a:rPr>
              <a:pPr/>
              <a:t>12/18/2019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Ayat Ahmadi Knowledge Utilization Research Center</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1048482-5994-45B1-BF95-EE6D8BF0FDA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9179893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FAD0A-EC92-40BC-AF40-56F08B0A356A}" type="datetime1">
              <a:rPr lang="en-US" smtClean="0">
                <a:solidFill>
                  <a:prstClr val="black">
                    <a:tint val="75000"/>
                  </a:prstClr>
                </a:solidFill>
              </a:rPr>
              <a:pPr/>
              <a:t>12/18/2019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Ayat Ahmadi Knowledge Utilization Research Center</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1048482-5994-45B1-BF95-EE6D8BF0FDA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3674258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164781-CC9B-4A3F-A043-063E64293C6C}" type="datetime1">
              <a:rPr lang="en-US" smtClean="0">
                <a:solidFill>
                  <a:prstClr val="black">
                    <a:tint val="75000"/>
                  </a:prstClr>
                </a:solidFill>
              </a:rPr>
              <a:pPr/>
              <a:t>12/18/2019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Ayat Ahmadi Knowledge Utilization Research Center</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048482-5994-45B1-BF95-EE6D8BF0FDA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73566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7D8519-3C97-407D-8A9A-EDC74481AE3D}" type="datetime1">
              <a:rPr lang="en-US" smtClean="0">
                <a:solidFill>
                  <a:prstClr val="black">
                    <a:tint val="75000"/>
                  </a:prstClr>
                </a:solidFill>
              </a:rPr>
              <a:pPr/>
              <a:t>12/18/2019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Ayat Ahmadi Knowledge Utilization Research Center</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048482-5994-45B1-BF95-EE6D8BF0FDA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631831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FBD9C8-1281-4F1F-B1CC-300E73F99DF7}" type="datetime1">
              <a:rPr lang="en-US" smtClean="0">
                <a:solidFill>
                  <a:prstClr val="black">
                    <a:tint val="75000"/>
                  </a:prstClr>
                </a:solidFill>
              </a:rPr>
              <a:pPr/>
              <a:t>12/18/2019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Ayat Ahmadi Knowledge Utilization Research Center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048482-5994-45B1-BF95-EE6D8BF0FDA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0124123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7D9269-6EA0-4200-B6F1-5CEB0FD3A13E}" type="datetime1">
              <a:rPr lang="en-US" smtClean="0">
                <a:solidFill>
                  <a:prstClr val="black">
                    <a:tint val="75000"/>
                  </a:prstClr>
                </a:solidFill>
              </a:rPr>
              <a:pPr/>
              <a:t>12/18/2019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Ayat Ahmadi Knowledge Utilization Research Center</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048482-5994-45B1-BF95-EE6D8BF0FDA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615092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A461D0DA-5AA8-4CDD-A3AF-247BF0484A15}" type="datetime1">
              <a:rPr lang="en-US" smtClean="0">
                <a:solidFill>
                  <a:srgbClr val="464653"/>
                </a:solidFill>
              </a:rPr>
              <a:pPr/>
              <a:t>12/18/2019</a:t>
            </a:fld>
            <a:endParaRPr lang="en-US">
              <a:solidFill>
                <a:srgbClr val="464653"/>
              </a:solidFill>
            </a:endParaRPr>
          </a:p>
        </p:txBody>
      </p:sp>
      <p:sp>
        <p:nvSpPr>
          <p:cNvPr id="17" name="Footer Placeholder 16"/>
          <p:cNvSpPr>
            <a:spLocks noGrp="1"/>
          </p:cNvSpPr>
          <p:nvPr>
            <p:ph type="ftr" sz="quarter" idx="11"/>
          </p:nvPr>
        </p:nvSpPr>
        <p:spPr>
          <a:xfrm>
            <a:off x="2898648" y="6355080"/>
            <a:ext cx="3474720" cy="365760"/>
          </a:xfrm>
        </p:spPr>
        <p:txBody>
          <a:bodyPr/>
          <a:lstStyle/>
          <a:p>
            <a:r>
              <a:rPr lang="en-US" smtClean="0">
                <a:solidFill>
                  <a:srgbClr val="464653"/>
                </a:solidFill>
              </a:rPr>
              <a:t>Ayat Ahmadi Knowledge Utilization Research Center</a:t>
            </a:r>
            <a:endParaRPr lang="en-US">
              <a:solidFill>
                <a:srgbClr val="464653"/>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97C27FCC-09D7-488E-B404-B28EFBCED55D}" type="slidenum">
              <a:rPr lang="en-US" smtClean="0">
                <a:solidFill>
                  <a:srgbClr val="464653"/>
                </a:solidFill>
              </a:rPr>
              <a:pPr/>
              <a:t>‹#›</a:t>
            </a:fld>
            <a:endParaRPr lang="en-US">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 xmlns:p14="http://schemas.microsoft.com/office/powerpoint/2010/main" val="7217471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C2BC769-AF6A-406E-A4A4-495924F93010}" type="datetime1">
              <a:rPr lang="en-US" smtClean="0">
                <a:solidFill>
                  <a:srgbClr val="464653"/>
                </a:solidFill>
              </a:rPr>
              <a:pPr/>
              <a:t>12/18/2019</a:t>
            </a:fld>
            <a:endParaRPr lang="en-US">
              <a:solidFill>
                <a:srgbClr val="464653"/>
              </a:solidFill>
            </a:endParaRPr>
          </a:p>
        </p:txBody>
      </p:sp>
      <p:sp>
        <p:nvSpPr>
          <p:cNvPr id="5" name="Footer Placeholder 4"/>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6" name="Slide Number Placeholder 5"/>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31084190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BA3E4690-66B6-44D9-A41E-4E4DAFCF4FD1}" type="datetime1">
              <a:rPr lang="en-US" smtClean="0">
                <a:solidFill>
                  <a:srgbClr val="DDE9EC"/>
                </a:solidFill>
              </a:rPr>
              <a:pPr/>
              <a:t>12/18/2019</a:t>
            </a:fld>
            <a:endParaRPr lang="en-US">
              <a:solidFill>
                <a:srgbClr val="DDE9EC"/>
              </a:solidFill>
            </a:endParaRPr>
          </a:p>
        </p:txBody>
      </p:sp>
      <p:sp>
        <p:nvSpPr>
          <p:cNvPr id="5" name="Footer Placeholder 4"/>
          <p:cNvSpPr>
            <a:spLocks noGrp="1"/>
          </p:cNvSpPr>
          <p:nvPr>
            <p:ph type="ftr" sz="quarter" idx="11"/>
          </p:nvPr>
        </p:nvSpPr>
        <p:spPr>
          <a:xfrm>
            <a:off x="2898648" y="6355080"/>
            <a:ext cx="3474720" cy="365760"/>
          </a:xfrm>
        </p:spPr>
        <p:txBody>
          <a:bodyPr/>
          <a:lstStyle/>
          <a:p>
            <a:r>
              <a:rPr lang="en-US" smtClean="0">
                <a:solidFill>
                  <a:srgbClr val="DDE9EC"/>
                </a:solidFill>
              </a:rPr>
              <a:t>Ayat Ahmadi Knowledge Utilization Research Center</a:t>
            </a:r>
            <a:endParaRPr lang="en-US">
              <a:solidFill>
                <a:srgbClr val="DDE9EC"/>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97C27FCC-09D7-488E-B404-B28EFBCED55D}" type="slidenum">
              <a:rPr lang="en-US" smtClean="0">
                <a:solidFill>
                  <a:srgbClr val="DDE9EC"/>
                </a:solidFill>
              </a:rPr>
              <a:pPr/>
              <a:t>‹#›</a:t>
            </a:fld>
            <a:endParaRPr lang="en-US">
              <a:solidFill>
                <a:srgbClr val="DDE9EC"/>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 xmlns:p14="http://schemas.microsoft.com/office/powerpoint/2010/main" val="257982341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410F0-F2CE-41C3-833E-E3C7E15B510C}" type="datetime1">
              <a:rPr lang="en-US" smtClean="0">
                <a:solidFill>
                  <a:srgbClr val="464653"/>
                </a:solidFill>
              </a:rPr>
              <a:pPr/>
              <a:t>12/18/2019</a:t>
            </a:fld>
            <a:endParaRPr lang="en-US">
              <a:solidFill>
                <a:srgbClr val="464653"/>
              </a:solidFill>
            </a:endParaRPr>
          </a:p>
        </p:txBody>
      </p:sp>
      <p:sp>
        <p:nvSpPr>
          <p:cNvPr id="3" name="Footer Placeholder 2"/>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4" name="Slide Number Placeholder 3"/>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 xmlns:p14="http://schemas.microsoft.com/office/powerpoint/2010/main" val="29045193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57BBC76-5C2B-4A2F-9506-EFC45ADE5E11}" type="datetime1">
              <a:rPr lang="en-US" smtClean="0">
                <a:solidFill>
                  <a:srgbClr val="464653"/>
                </a:solidFill>
              </a:rPr>
              <a:pPr/>
              <a:t>12/18/2019</a:t>
            </a:fld>
            <a:endParaRPr lang="en-US">
              <a:solidFill>
                <a:srgbClr val="464653"/>
              </a:solidFill>
            </a:endParaRPr>
          </a:p>
        </p:txBody>
      </p:sp>
      <p:sp>
        <p:nvSpPr>
          <p:cNvPr id="6" name="Footer Placeholder 5"/>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7" name="Slide Number Placeholder 6"/>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13293748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EC82885-B881-4BD4-904D-88C3D9422B77}" type="datetime1">
              <a:rPr lang="en-US" smtClean="0">
                <a:solidFill>
                  <a:srgbClr val="464653"/>
                </a:solidFill>
              </a:rPr>
              <a:pPr/>
              <a:t>12/18/2019</a:t>
            </a:fld>
            <a:endParaRPr lang="en-US">
              <a:solidFill>
                <a:srgbClr val="464653"/>
              </a:solidFill>
            </a:endParaRPr>
          </a:p>
        </p:txBody>
      </p:sp>
      <p:sp>
        <p:nvSpPr>
          <p:cNvPr id="8" name="Footer Placeholder 7"/>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9" name="Slide Number Placeholder 8"/>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20030451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6FC4520-4CAE-4065-A5DA-0DDF9FF338FA}" type="datetime1">
              <a:rPr lang="en-US" smtClean="0">
                <a:solidFill>
                  <a:srgbClr val="464653"/>
                </a:solidFill>
              </a:rPr>
              <a:pPr/>
              <a:t>12/18/2019</a:t>
            </a:fld>
            <a:endParaRPr lang="en-US">
              <a:solidFill>
                <a:srgbClr val="464653"/>
              </a:solidFill>
            </a:endParaRPr>
          </a:p>
        </p:txBody>
      </p:sp>
      <p:sp>
        <p:nvSpPr>
          <p:cNvPr id="4" name="Footer Placeholder 3"/>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5" name="Slide Number Placeholder 4"/>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 xmlns:p14="http://schemas.microsoft.com/office/powerpoint/2010/main" val="30940445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D57438-3DBF-499B-90A6-68875E8A5DE1}" type="datetime1">
              <a:rPr lang="en-US" smtClean="0">
                <a:solidFill>
                  <a:srgbClr val="464653"/>
                </a:solidFill>
              </a:rPr>
              <a:pPr/>
              <a:t>12/18/2019</a:t>
            </a:fld>
            <a:endParaRPr lang="en-US">
              <a:solidFill>
                <a:srgbClr val="464653"/>
              </a:solidFill>
            </a:endParaRPr>
          </a:p>
        </p:txBody>
      </p:sp>
      <p:sp>
        <p:nvSpPr>
          <p:cNvPr id="3" name="Footer Placeholder 2"/>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4" name="Slide Number Placeholder 3"/>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 xmlns:p14="http://schemas.microsoft.com/office/powerpoint/2010/main" val="29041077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8228821-1A91-4AD3-9B01-21727E053498}" type="datetime1">
              <a:rPr lang="en-US" smtClean="0">
                <a:solidFill>
                  <a:srgbClr val="464653"/>
                </a:solidFill>
              </a:rPr>
              <a:pPr/>
              <a:t>12/18/2019</a:t>
            </a:fld>
            <a:endParaRPr lang="en-US">
              <a:solidFill>
                <a:srgbClr val="464653"/>
              </a:solidFill>
            </a:endParaRPr>
          </a:p>
        </p:txBody>
      </p:sp>
      <p:sp>
        <p:nvSpPr>
          <p:cNvPr id="6" name="Footer Placeholder 5"/>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7" name="Slide Number Placeholder 6"/>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36944160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BD062E-2A38-4684-B6F1-4F9C8B2AAE1D}" type="datetime1">
              <a:rPr lang="en-US" smtClean="0">
                <a:solidFill>
                  <a:srgbClr val="DDE9EC"/>
                </a:solidFill>
              </a:rPr>
              <a:pPr/>
              <a:t>12/18/2019</a:t>
            </a:fld>
            <a:endParaRPr lang="en-US">
              <a:solidFill>
                <a:srgbClr val="DDE9EC"/>
              </a:solidFill>
            </a:endParaRPr>
          </a:p>
        </p:txBody>
      </p:sp>
      <p:sp>
        <p:nvSpPr>
          <p:cNvPr id="6" name="Footer Placeholder 5"/>
          <p:cNvSpPr>
            <a:spLocks noGrp="1"/>
          </p:cNvSpPr>
          <p:nvPr>
            <p:ph type="ftr" sz="quarter" idx="11"/>
          </p:nvPr>
        </p:nvSpPr>
        <p:spPr/>
        <p:txBody>
          <a:bodyPr/>
          <a:lstStyle/>
          <a:p>
            <a:r>
              <a:rPr lang="en-US" smtClean="0">
                <a:solidFill>
                  <a:srgbClr val="DDE9EC"/>
                </a:solidFill>
              </a:rPr>
              <a:t>Ayat Ahmadi Knowledge Utilization Research Center</a:t>
            </a:r>
            <a:endParaRPr lang="en-US">
              <a:solidFill>
                <a:srgbClr val="DDE9EC"/>
              </a:solidFill>
            </a:endParaRPr>
          </a:p>
        </p:txBody>
      </p:sp>
      <p:sp>
        <p:nvSpPr>
          <p:cNvPr id="7" name="Slide Number Placeholder 6"/>
          <p:cNvSpPr>
            <a:spLocks noGrp="1"/>
          </p:cNvSpPr>
          <p:nvPr>
            <p:ph type="sldNum" sz="quarter" idx="12"/>
          </p:nvPr>
        </p:nvSpPr>
        <p:spPr/>
        <p:txBody>
          <a:bodyPr/>
          <a:lstStyle/>
          <a:p>
            <a:fld id="{97C27FCC-09D7-488E-B404-B28EFBCED55D}" type="slidenum">
              <a:rPr lang="en-US" smtClean="0">
                <a:solidFill>
                  <a:srgbClr val="DDE9EC"/>
                </a:solidFill>
              </a:rPr>
              <a:pPr/>
              <a:t>‹#›</a:t>
            </a:fld>
            <a:endParaRPr lang="en-US">
              <a:solidFill>
                <a:srgbClr val="DDE9EC"/>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 xmlns:p14="http://schemas.microsoft.com/office/powerpoint/2010/main" val="1305790701"/>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0EBE8D-E534-4578-8C70-F74D10A64D8A}" type="datetime1">
              <a:rPr lang="en-US" smtClean="0">
                <a:solidFill>
                  <a:srgbClr val="464653"/>
                </a:solidFill>
              </a:rPr>
              <a:pPr/>
              <a:t>12/18/2019</a:t>
            </a:fld>
            <a:endParaRPr lang="en-US">
              <a:solidFill>
                <a:srgbClr val="464653"/>
              </a:solidFill>
            </a:endParaRPr>
          </a:p>
        </p:txBody>
      </p:sp>
      <p:sp>
        <p:nvSpPr>
          <p:cNvPr id="5" name="Footer Placeholder 4"/>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6" name="Slide Number Placeholder 5"/>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29503971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E7E661-2256-49DF-A1D4-BBB53733331A}" type="datetime1">
              <a:rPr lang="en-US" smtClean="0">
                <a:solidFill>
                  <a:srgbClr val="464653"/>
                </a:solidFill>
              </a:rPr>
              <a:pPr/>
              <a:t>12/18/2019</a:t>
            </a:fld>
            <a:endParaRPr lang="en-US">
              <a:solidFill>
                <a:srgbClr val="464653"/>
              </a:solidFill>
            </a:endParaRPr>
          </a:p>
        </p:txBody>
      </p:sp>
      <p:sp>
        <p:nvSpPr>
          <p:cNvPr id="5" name="Footer Placeholder 4"/>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6" name="Slide Number Placeholder 5"/>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 xmlns:p14="http://schemas.microsoft.com/office/powerpoint/2010/main" val="1043545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49157A5-B3A6-46C1-B809-C5C7E3AF5C46}" type="datetime1">
              <a:rPr lang="en-US" smtClean="0">
                <a:solidFill>
                  <a:srgbClr val="464653"/>
                </a:solidFill>
              </a:rPr>
              <a:pPr/>
              <a:t>12/18/2019</a:t>
            </a:fld>
            <a:endParaRPr lang="en-US">
              <a:solidFill>
                <a:srgbClr val="464653"/>
              </a:solidFill>
            </a:endParaRPr>
          </a:p>
        </p:txBody>
      </p:sp>
      <p:sp>
        <p:nvSpPr>
          <p:cNvPr id="6" name="Footer Placeholder 5"/>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7" name="Slide Number Placeholder 6"/>
          <p:cNvSpPr>
            <a:spLocks noGrp="1"/>
          </p:cNvSpPr>
          <p:nvPr>
            <p:ph type="sldNum" sz="quarter" idx="12"/>
          </p:nvPr>
        </p:nvSpPr>
        <p:spPr/>
        <p:txBody>
          <a:bodyPr/>
          <a:lstStyle/>
          <a:p>
            <a:fld id="{97C27FCC-09D7-488E-B404-B28EFBCED55D}" type="slidenum">
              <a:rPr lang="en-US" smtClean="0">
                <a:solidFill>
                  <a:srgbClr val="464653"/>
                </a:solidFill>
              </a:rPr>
              <a:pPr/>
              <a:t>‹#›</a:t>
            </a:fld>
            <a:endParaRPr lang="en-US">
              <a:solidFill>
                <a:srgbClr val="464653"/>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2754033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BC72AD8-454B-4A2B-88C1-0F6DA249B1CE}" type="datetime1">
              <a:rPr lang="en-US" smtClean="0">
                <a:solidFill>
                  <a:srgbClr val="DDE9EC"/>
                </a:solidFill>
              </a:rPr>
              <a:pPr/>
              <a:t>12/18/2019</a:t>
            </a:fld>
            <a:endParaRPr lang="en-US">
              <a:solidFill>
                <a:srgbClr val="DDE9EC"/>
              </a:solidFill>
            </a:endParaRPr>
          </a:p>
        </p:txBody>
      </p:sp>
      <p:sp>
        <p:nvSpPr>
          <p:cNvPr id="6" name="Footer Placeholder 5"/>
          <p:cNvSpPr>
            <a:spLocks noGrp="1"/>
          </p:cNvSpPr>
          <p:nvPr>
            <p:ph type="ftr" sz="quarter" idx="11"/>
          </p:nvPr>
        </p:nvSpPr>
        <p:spPr/>
        <p:txBody>
          <a:bodyPr/>
          <a:lstStyle/>
          <a:p>
            <a:r>
              <a:rPr lang="en-US" smtClean="0">
                <a:solidFill>
                  <a:srgbClr val="DDE9EC"/>
                </a:solidFill>
              </a:rPr>
              <a:t>Ayat Ahmadi Knowledge Utilization Research Center</a:t>
            </a:r>
            <a:endParaRPr lang="en-US">
              <a:solidFill>
                <a:srgbClr val="DDE9EC"/>
              </a:solidFill>
            </a:endParaRPr>
          </a:p>
        </p:txBody>
      </p:sp>
      <p:sp>
        <p:nvSpPr>
          <p:cNvPr id="7" name="Slide Number Placeholder 6"/>
          <p:cNvSpPr>
            <a:spLocks noGrp="1"/>
          </p:cNvSpPr>
          <p:nvPr>
            <p:ph type="sldNum" sz="quarter" idx="12"/>
          </p:nvPr>
        </p:nvSpPr>
        <p:spPr/>
        <p:txBody>
          <a:bodyPr/>
          <a:lstStyle/>
          <a:p>
            <a:fld id="{97C27FCC-09D7-488E-B404-B28EFBCED55D}" type="slidenum">
              <a:rPr lang="en-US" smtClean="0">
                <a:solidFill>
                  <a:srgbClr val="DDE9EC"/>
                </a:solidFill>
              </a:rPr>
              <a:pPr/>
              <a:t>‹#›</a:t>
            </a:fld>
            <a:endParaRPr lang="en-US">
              <a:solidFill>
                <a:srgbClr val="DDE9EC"/>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 xmlns:p14="http://schemas.microsoft.com/office/powerpoint/2010/main" val="268998530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640A870B-57D1-4FCF-BEE8-311B6196C16D}" type="datetime1">
              <a:rPr lang="en-US" smtClean="0">
                <a:solidFill>
                  <a:srgbClr val="464653"/>
                </a:solidFill>
              </a:rPr>
              <a:pPr/>
              <a:t>12/18/2019</a:t>
            </a:fld>
            <a:endParaRPr lang="en-US">
              <a:solidFill>
                <a:srgbClr val="464653"/>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en-US" smtClean="0">
                <a:solidFill>
                  <a:srgbClr val="464653"/>
                </a:solidFill>
              </a:rPr>
              <a:t>Ayat Ahmadi Knowledge Utilization Research Center</a:t>
            </a:r>
            <a:endParaRPr lang="en-US">
              <a:solidFill>
                <a:srgbClr val="464653"/>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97C27FCC-09D7-488E-B404-B28EFBCED55D}" type="slidenum">
              <a:rPr lang="en-US" smtClean="0">
                <a:solidFill>
                  <a:srgbClr val="464653"/>
                </a:solidFill>
              </a:rPr>
              <a:pPr/>
              <a:t>‹#›</a:t>
            </a:fld>
            <a:endParaRPr lang="en-US">
              <a:solidFill>
                <a:srgbClr val="464653"/>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 xmlns:p14="http://schemas.microsoft.com/office/powerpoint/2010/main" val="3361759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390B7B-1D50-4BC8-9290-04EE716C0C81}" type="datetime1">
              <a:rPr lang="en-US" smtClean="0">
                <a:solidFill>
                  <a:srgbClr val="464653"/>
                </a:solidFill>
              </a:rPr>
              <a:pPr/>
              <a:t>12/18/2019</a:t>
            </a:fld>
            <a:endParaRPr lang="en-US">
              <a:solidFill>
                <a:srgbClr val="464653"/>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464653"/>
                </a:solidFill>
              </a:rPr>
              <a:t>Ayat Ahmadi Knowledge Utilization Research Center</a:t>
            </a:r>
            <a:endParaRPr lang="en-US">
              <a:solidFill>
                <a:srgbClr val="464653"/>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7674725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489C4-EF63-4CF9-B0A0-B5B885E02A15}" type="datetime1">
              <a:rPr lang="en-US" smtClean="0">
                <a:solidFill>
                  <a:srgbClr val="464653"/>
                </a:solidFill>
              </a:rPr>
              <a:pPr/>
              <a:t>12/18/2019</a:t>
            </a:fld>
            <a:endParaRPr lang="en-US">
              <a:solidFill>
                <a:srgbClr val="464653"/>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464653"/>
                </a:solidFill>
              </a:rPr>
              <a:t>Ayat Ahmadi Knowledge Utilization Research Center</a:t>
            </a:r>
            <a:endParaRPr lang="en-US">
              <a:solidFill>
                <a:srgbClr val="464653"/>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18146009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5FFB4C-70BF-42D2-AD35-52A24AD32F19}" type="datetime1">
              <a:rPr lang="en-US" smtClean="0">
                <a:solidFill>
                  <a:srgbClr val="464653"/>
                </a:solidFill>
              </a:rPr>
              <a:pPr/>
              <a:t>12/18/2019</a:t>
            </a:fld>
            <a:endParaRPr lang="en-US">
              <a:solidFill>
                <a:srgbClr val="464653"/>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464653"/>
                </a:solidFill>
              </a:rPr>
              <a:t>Ayat Ahmadi Knowledge Utilization Research Center</a:t>
            </a:r>
            <a:endParaRPr lang="en-US">
              <a:solidFill>
                <a:srgbClr val="464653"/>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18146009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1F865-26E8-4E83-A0E4-D027F03B1EA2}" type="datetime1">
              <a:rPr lang="en-US" smtClean="0">
                <a:solidFill>
                  <a:srgbClr val="464653"/>
                </a:solidFill>
              </a:rPr>
              <a:pPr/>
              <a:t>12/18/2019</a:t>
            </a:fld>
            <a:endParaRPr lang="en-US">
              <a:solidFill>
                <a:srgbClr val="464653"/>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464653"/>
                </a:solidFill>
              </a:rPr>
              <a:t>Ayat Ahmadi Knowledge Utilization Research Center</a:t>
            </a:r>
            <a:endParaRPr lang="en-US">
              <a:solidFill>
                <a:srgbClr val="464653"/>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27FCC-09D7-488E-B404-B28EFBCED55D}" type="slidenum">
              <a:rPr lang="en-US" smtClean="0">
                <a:solidFill>
                  <a:srgbClr val="464653"/>
                </a:solidFill>
              </a:rPr>
              <a:pPr/>
              <a:t>‹#›</a:t>
            </a:fld>
            <a:endParaRPr lang="en-US">
              <a:solidFill>
                <a:srgbClr val="464653"/>
              </a:solidFill>
            </a:endParaRPr>
          </a:p>
        </p:txBody>
      </p:sp>
    </p:spTree>
    <p:extLst>
      <p:ext uri="{BB962C8B-B14F-4D97-AF65-F5344CB8AC3E}">
        <p14:creationId xmlns="" xmlns:p14="http://schemas.microsoft.com/office/powerpoint/2010/main" val="409934873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C282B-B370-4C23-9466-C228D54F0CAE}" type="datetime1">
              <a:rPr lang="en-US" smtClean="0">
                <a:solidFill>
                  <a:prstClr val="black">
                    <a:tint val="75000"/>
                  </a:prstClr>
                </a:solidFill>
              </a:rPr>
              <a:pPr/>
              <a:t>12/18/2019</a:t>
            </a:fld>
            <a:endParaRPr lang="en-US"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Ayat Ahmadi Knowledge Utilization Research Center</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048482-5994-45B1-BF95-EE6D8BF0FDA2}"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 xmlns:p14="http://schemas.microsoft.com/office/powerpoint/2010/main" val="319529505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3B05EA40-E170-4F06-AC74-4C3B7643F32A}" type="datetime1">
              <a:rPr lang="en-US" smtClean="0">
                <a:solidFill>
                  <a:srgbClr val="464653"/>
                </a:solidFill>
              </a:rPr>
              <a:pPr/>
              <a:t>12/18/2019</a:t>
            </a:fld>
            <a:endParaRPr lang="en-US">
              <a:solidFill>
                <a:srgbClr val="464653"/>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en-US" smtClean="0">
                <a:solidFill>
                  <a:srgbClr val="464653"/>
                </a:solidFill>
              </a:rPr>
              <a:t>Ayat Ahmadi Knowledge Utilization Research Center</a:t>
            </a:r>
            <a:endParaRPr lang="en-US">
              <a:solidFill>
                <a:srgbClr val="464653"/>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97C27FCC-09D7-488E-B404-B28EFBCED55D}" type="slidenum">
              <a:rPr lang="en-US" smtClean="0">
                <a:solidFill>
                  <a:srgbClr val="464653"/>
                </a:solidFill>
              </a:rPr>
              <a:pPr/>
              <a:t>‹#›</a:t>
            </a:fld>
            <a:endParaRPr lang="en-US">
              <a:solidFill>
                <a:srgbClr val="464653"/>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 xmlns:p14="http://schemas.microsoft.com/office/powerpoint/2010/main" val="390148116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ncbi.nlm.nih.gov/pubmed/"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embase.com/"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www.crd.york.ac.uk/PROSPERO/" TargetMode="External"/><Relationship Id="rId2" Type="http://schemas.openxmlformats.org/officeDocument/2006/relationships/hyperlink" Target="http://www.crd.york.ac.uk/PROSPERO/" TargetMode="External"/><Relationship Id="rId1" Type="http://schemas.openxmlformats.org/officeDocument/2006/relationships/slideLayout" Target="../slideLayouts/slideLayout13.xml"/><Relationship Id="rId5" Type="http://schemas.openxmlformats.org/officeDocument/2006/relationships/hyperlink" Target="https://www.campbellcollaboration.org/library.html" TargetMode="External"/><Relationship Id="rId4" Type="http://schemas.openxmlformats.org/officeDocument/2006/relationships/hyperlink" Target="http://www.campbellcollaboration.org/lib/"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joannabriggslibrary.org/index.php/jbisrir/search" TargetMode="External"/><Relationship Id="rId2" Type="http://schemas.openxmlformats.org/officeDocument/2006/relationships/hyperlink" Target="https://www.tripdatabase.com/"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www.epistemonikos.org/" TargetMode="External"/><Relationship Id="rId2" Type="http://schemas.openxmlformats.org/officeDocument/2006/relationships/hyperlink" Target="http://healthevidence.org/default.aspx" TargetMode="External"/><Relationship Id="rId1" Type="http://schemas.openxmlformats.org/officeDocument/2006/relationships/slideLayout" Target="../slideLayouts/slideLayout13.xml"/><Relationship Id="rId4" Type="http://schemas.openxmlformats.org/officeDocument/2006/relationships/hyperlink" Target="https://www.epistemonikos.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3ieimpact.org/en/evidence/impact-evaluations/" TargetMode="External"/><Relationship Id="rId2" Type="http://schemas.openxmlformats.org/officeDocument/2006/relationships/hyperlink" Target="http://www.3ieimpact.org/evidence/impact-evaluations/" TargetMode="External"/><Relationship Id="rId1" Type="http://schemas.openxmlformats.org/officeDocument/2006/relationships/slideLayout" Target="../slideLayouts/slideLayout13.xml"/><Relationship Id="rId5" Type="http://schemas.openxmlformats.org/officeDocument/2006/relationships/hyperlink" Target="https://www.thecommunityguide.org/about/about-community-guide" TargetMode="External"/><Relationship Id="rId4" Type="http://schemas.openxmlformats.org/officeDocument/2006/relationships/hyperlink" Target="http://www.thecommunityguide.or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environmentalevidence.org/" TargetMode="External"/><Relationship Id="rId2" Type="http://schemas.openxmlformats.org/officeDocument/2006/relationships/hyperlink" Target="http://eppi.ioe.ac.uk/cms/"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hyperlink" Target="https://www.sciencedirect.com/science/article/pii/S1013905217300160"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7.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46.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6.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7.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46.xml"/></Relationships>
</file>

<file path=ppt/slides/_rels/slide6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7.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46.xml"/><Relationship Id="rId1" Type="http://schemas.openxmlformats.org/officeDocument/2006/relationships/vmlDrawing" Target="../drawings/vmlDrawing2.vml"/></Relationships>
</file>

<file path=ppt/slides/_rels/slide78.xml.rels><?xml version="1.0" encoding="UTF-8" standalone="yes"?>
<Relationships xmlns="http://schemas.openxmlformats.org/package/2006/relationships"><Relationship Id="rId3" Type="http://schemas.openxmlformats.org/officeDocument/2006/relationships/package" Target="../embeddings/Microsoft_Office_Word_Document3.docx"/><Relationship Id="rId2" Type="http://schemas.openxmlformats.org/officeDocument/2006/relationships/slideLayout" Target="../slideLayouts/slideLayout46.xml"/><Relationship Id="rId1" Type="http://schemas.openxmlformats.org/officeDocument/2006/relationships/vmlDrawing" Target="../drawings/vmlDrawing3.vml"/></Relationships>
</file>

<file path=ppt/slides/_rels/slide79.xml.rels><?xml version="1.0" encoding="UTF-8" standalone="yes"?>
<Relationships xmlns="http://schemas.openxmlformats.org/package/2006/relationships"><Relationship Id="rId3" Type="http://schemas.openxmlformats.org/officeDocument/2006/relationships/package" Target="../embeddings/Microsoft_Office_Word_Document4.docx"/><Relationship Id="rId2" Type="http://schemas.openxmlformats.org/officeDocument/2006/relationships/slideLayout" Target="../slideLayouts/slideLayout46.xml"/><Relationship Id="rId1" Type="http://schemas.openxmlformats.org/officeDocument/2006/relationships/vmlDrawing" Target="../drawings/vmlDrawing4.vml"/><Relationship Id="rId4" Type="http://schemas.openxmlformats.org/officeDocument/2006/relationships/package" Target="../embeddings/Microsoft_Office_Word_Document5.docx"/></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5.xml"/></Relationships>
</file>

<file path=ppt/slides/_rels/slide8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8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5.xml"/></Relationships>
</file>

<file path=ppt/slides/_rels/slide8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5.xml"/></Relationships>
</file>

<file path=ppt/slides/_rels/slide9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5.xml"/></Relationships>
</file>

<file path=ppt/slides/_rels/slide9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5.xml"/></Relationships>
</file>

<file path=ppt/slides/_rels/slide9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620688"/>
            <a:ext cx="8501122" cy="2886095"/>
          </a:xfrm>
        </p:spPr>
        <p:txBody>
          <a:bodyPr>
            <a:normAutofit/>
          </a:bodyPr>
          <a:lstStyle/>
          <a:p>
            <a:pPr rtl="1">
              <a:lnSpc>
                <a:spcPct val="150000"/>
              </a:lnSpc>
            </a:pPr>
            <a:r>
              <a:rPr lang="en-US" sz="3600" dirty="0" smtClean="0">
                <a:solidFill>
                  <a:srgbClr val="002060"/>
                </a:solidFill>
                <a:latin typeface="Aharoni" pitchFamily="2" charset="-79"/>
                <a:cs typeface="Aharoni" pitchFamily="2" charset="-79"/>
              </a:rPr>
              <a:t>What To Whom </a:t>
            </a:r>
            <a:r>
              <a:rPr lang="en-US" sz="3600" dirty="0" smtClean="0">
                <a:solidFill>
                  <a:srgbClr val="002060"/>
                </a:solidFill>
                <a:cs typeface="B Titr" pitchFamily="2" charset="-78"/>
              </a:rPr>
              <a:t/>
            </a:r>
            <a:br>
              <a:rPr lang="en-US" sz="3600" dirty="0" smtClean="0">
                <a:solidFill>
                  <a:srgbClr val="002060"/>
                </a:solidFill>
                <a:cs typeface="B Titr" pitchFamily="2" charset="-78"/>
              </a:rPr>
            </a:br>
            <a:r>
              <a:rPr lang="en-US" sz="2400" dirty="0" smtClean="0">
                <a:solidFill>
                  <a:srgbClr val="002060"/>
                </a:solidFill>
                <a:cs typeface="B Titr" pitchFamily="2" charset="-78"/>
              </a:rPr>
              <a:t>Find your message and target audience(s)</a:t>
            </a:r>
            <a:endParaRPr lang="fa-IR" sz="2400" dirty="0">
              <a:solidFill>
                <a:srgbClr val="002060"/>
              </a:solidFill>
              <a:cs typeface="B Titr" pitchFamily="2" charset="-78"/>
            </a:endParaRPr>
          </a:p>
        </p:txBody>
      </p:sp>
      <p:sp>
        <p:nvSpPr>
          <p:cNvPr id="4" name="Subtitle 3"/>
          <p:cNvSpPr>
            <a:spLocks noGrp="1"/>
          </p:cNvSpPr>
          <p:nvPr>
            <p:ph type="subTitle" idx="1"/>
          </p:nvPr>
        </p:nvSpPr>
        <p:spPr>
          <a:xfrm>
            <a:off x="1187624" y="3717032"/>
            <a:ext cx="6400800" cy="1473200"/>
          </a:xfrm>
        </p:spPr>
        <p:txBody>
          <a:bodyPr>
            <a:normAutofit/>
          </a:bodyPr>
          <a:lstStyle/>
          <a:p>
            <a:pPr algn="l"/>
            <a:r>
              <a:rPr lang="en-US" sz="1400" dirty="0" smtClean="0"/>
              <a:t>Ayat Ahmadi, PhD</a:t>
            </a:r>
          </a:p>
          <a:p>
            <a:pPr algn="l"/>
            <a:r>
              <a:rPr lang="en-US" sz="1400" dirty="0" smtClean="0"/>
              <a:t>Knowledge Utilization Research Center</a:t>
            </a:r>
          </a:p>
          <a:p>
            <a:pPr algn="l"/>
            <a:r>
              <a:rPr lang="en-US" sz="1400" dirty="0" smtClean="0"/>
              <a:t>Tehran University of Medical Sciences</a:t>
            </a:r>
            <a:endParaRPr lang="en-US" sz="1400" dirty="0"/>
          </a:p>
        </p:txBody>
      </p:sp>
      <p:sp>
        <p:nvSpPr>
          <p:cNvPr id="3" name="Footer Placeholder 2"/>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Tree>
    <p:extLst>
      <p:ext uri="{BB962C8B-B14F-4D97-AF65-F5344CB8AC3E}">
        <p14:creationId xmlns="" xmlns:p14="http://schemas.microsoft.com/office/powerpoint/2010/main" val="3232380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dirty="0" smtClean="0"/>
              <a:t>Logic model</a:t>
            </a:r>
            <a:endParaRPr lang="en-US" dirty="0" smtClean="0"/>
          </a:p>
        </p:txBody>
      </p:sp>
      <p:sp>
        <p:nvSpPr>
          <p:cNvPr id="27651" name="Content Placeholder 2"/>
          <p:cNvSpPr>
            <a:spLocks noGrp="1"/>
          </p:cNvSpPr>
          <p:nvPr>
            <p:ph idx="1"/>
          </p:nvPr>
        </p:nvSpPr>
        <p:spPr/>
        <p:txBody>
          <a:bodyPr/>
          <a:lstStyle/>
          <a:p>
            <a:endParaRPr lang="en-US" smtClean="0"/>
          </a:p>
        </p:txBody>
      </p:sp>
      <p:sp>
        <p:nvSpPr>
          <p:cNvPr id="108548" name="Slide Number Placeholder 4"/>
          <p:cNvSpPr>
            <a:spLocks noGrp="1"/>
          </p:cNvSpPr>
          <p:nvPr>
            <p:ph type="sldNum" sz="quarter" idx="10"/>
          </p:nvPr>
        </p:nvSpPr>
        <p:spPr>
          <a:xfrm>
            <a:off x="6553200" y="6356350"/>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b="1">
                <a:solidFill>
                  <a:schemeClr val="tx1"/>
                </a:solidFill>
                <a:latin typeface="Book Antiqua" pitchFamily="18" charset="0"/>
                <a:cs typeface="Arial" pitchFamily="34" charset="0"/>
              </a:defRPr>
            </a:lvl1pPr>
            <a:lvl2pPr marL="742950" indent="-285750" eaLnBrk="0" hangingPunct="0">
              <a:defRPr sz="1000" b="1">
                <a:solidFill>
                  <a:schemeClr val="tx1"/>
                </a:solidFill>
                <a:latin typeface="Book Antiqua" pitchFamily="18" charset="0"/>
                <a:cs typeface="Arial" pitchFamily="34" charset="0"/>
              </a:defRPr>
            </a:lvl2pPr>
            <a:lvl3pPr marL="1143000" indent="-228600" eaLnBrk="0" hangingPunct="0">
              <a:defRPr sz="1000" b="1">
                <a:solidFill>
                  <a:schemeClr val="tx1"/>
                </a:solidFill>
                <a:latin typeface="Book Antiqua" pitchFamily="18" charset="0"/>
                <a:cs typeface="Arial" pitchFamily="34" charset="0"/>
              </a:defRPr>
            </a:lvl3pPr>
            <a:lvl4pPr marL="1600200" indent="-228600" eaLnBrk="0" hangingPunct="0">
              <a:defRPr sz="1000" b="1">
                <a:solidFill>
                  <a:schemeClr val="tx1"/>
                </a:solidFill>
                <a:latin typeface="Book Antiqua" pitchFamily="18" charset="0"/>
                <a:cs typeface="Arial" pitchFamily="34" charset="0"/>
              </a:defRPr>
            </a:lvl4pPr>
            <a:lvl5pPr marL="2057400" indent="-228600" eaLnBrk="0" hangingPunct="0">
              <a:defRPr sz="1000" b="1">
                <a:solidFill>
                  <a:schemeClr val="tx1"/>
                </a:solidFill>
                <a:latin typeface="Book Antiqua" pitchFamily="18" charset="0"/>
                <a:cs typeface="Arial" pitchFamily="34" charset="0"/>
              </a:defRPr>
            </a:lvl5pPr>
            <a:lvl6pPr marL="2514600" indent="-228600" algn="r" eaLnBrk="0" fontAlgn="base" hangingPunct="0">
              <a:spcBef>
                <a:spcPct val="0"/>
              </a:spcBef>
              <a:spcAft>
                <a:spcPct val="0"/>
              </a:spcAft>
              <a:defRPr sz="1000" b="1">
                <a:solidFill>
                  <a:schemeClr val="tx1"/>
                </a:solidFill>
                <a:latin typeface="Book Antiqua" pitchFamily="18" charset="0"/>
                <a:cs typeface="Arial" pitchFamily="34" charset="0"/>
              </a:defRPr>
            </a:lvl6pPr>
            <a:lvl7pPr marL="2971800" indent="-228600" algn="r" eaLnBrk="0" fontAlgn="base" hangingPunct="0">
              <a:spcBef>
                <a:spcPct val="0"/>
              </a:spcBef>
              <a:spcAft>
                <a:spcPct val="0"/>
              </a:spcAft>
              <a:defRPr sz="1000" b="1">
                <a:solidFill>
                  <a:schemeClr val="tx1"/>
                </a:solidFill>
                <a:latin typeface="Book Antiqua" pitchFamily="18" charset="0"/>
                <a:cs typeface="Arial" pitchFamily="34" charset="0"/>
              </a:defRPr>
            </a:lvl7pPr>
            <a:lvl8pPr marL="3429000" indent="-228600" algn="r" eaLnBrk="0" fontAlgn="base" hangingPunct="0">
              <a:spcBef>
                <a:spcPct val="0"/>
              </a:spcBef>
              <a:spcAft>
                <a:spcPct val="0"/>
              </a:spcAft>
              <a:defRPr sz="1000" b="1">
                <a:solidFill>
                  <a:schemeClr val="tx1"/>
                </a:solidFill>
                <a:latin typeface="Book Antiqua" pitchFamily="18" charset="0"/>
                <a:cs typeface="Arial" pitchFamily="34" charset="0"/>
              </a:defRPr>
            </a:lvl8pPr>
            <a:lvl9pPr marL="3886200" indent="-228600" algn="r" eaLnBrk="0" fontAlgn="base" hangingPunct="0">
              <a:spcBef>
                <a:spcPct val="0"/>
              </a:spcBef>
              <a:spcAft>
                <a:spcPct val="0"/>
              </a:spcAft>
              <a:defRPr sz="1000" b="1">
                <a:solidFill>
                  <a:schemeClr val="tx1"/>
                </a:solidFill>
                <a:latin typeface="Book Antiqua" pitchFamily="18" charset="0"/>
                <a:cs typeface="Arial" pitchFamily="34" charset="0"/>
              </a:defRPr>
            </a:lvl9pPr>
          </a:lstStyle>
          <a:p>
            <a:pPr eaLnBrk="1" hangingPunct="1"/>
            <a:fld id="{880B2F39-818C-4454-9027-7C0658F7E07D}" type="slidenum">
              <a:rPr lang="en-US" smtClean="0">
                <a:solidFill>
                  <a:srgbClr val="000000"/>
                </a:solidFill>
              </a:rPr>
              <a:pPr eaLnBrk="1" hangingPunct="1"/>
              <a:t>10</a:t>
            </a:fld>
            <a:endParaRPr lang="en-US" smtClean="0">
              <a:solidFill>
                <a:srgbClr val="000000"/>
              </a:solidFill>
            </a:endParaRPr>
          </a:p>
        </p:txBody>
      </p:sp>
      <p:graphicFrame>
        <p:nvGraphicFramePr>
          <p:cNvPr id="1026" name="Object 5"/>
          <p:cNvGraphicFramePr>
            <a:graphicFrameLocks noChangeAspect="1"/>
          </p:cNvGraphicFramePr>
          <p:nvPr/>
        </p:nvGraphicFramePr>
        <p:xfrm>
          <a:off x="1435100" y="2330450"/>
          <a:ext cx="6059488" cy="3460750"/>
        </p:xfrm>
        <a:graphic>
          <a:graphicData uri="http://schemas.openxmlformats.org/presentationml/2006/ole">
            <p:oleObj spid="_x0000_s352258" name="Document" r:id="rId3" imgW="6483159" imgH="3606970" progId="Word.Document.12">
              <p:embed/>
            </p:oleObj>
          </a:graphicData>
        </a:graphic>
      </p:graphicFrame>
    </p:spTree>
    <p:extLst>
      <p:ext uri="{BB962C8B-B14F-4D97-AF65-F5344CB8AC3E}">
        <p14:creationId xmlns:p14="http://schemas.microsoft.com/office/powerpoint/2010/main" xmlns="" val="1625821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828800"/>
            <a:ext cx="7772400" cy="2886095"/>
          </a:xfrm>
        </p:spPr>
        <p:txBody>
          <a:bodyPr>
            <a:normAutofit/>
          </a:bodyPr>
          <a:lstStyle/>
          <a:p>
            <a:pPr algn="r" rtl="1">
              <a:lnSpc>
                <a:spcPct val="200000"/>
              </a:lnSpc>
            </a:pPr>
            <a:r>
              <a:rPr lang="fa-IR" sz="2800" b="1" dirty="0" smtClean="0">
                <a:solidFill>
                  <a:srgbClr val="002060"/>
                </a:solidFill>
                <a:cs typeface="B Titr" pitchFamily="2" charset="-78"/>
              </a:rPr>
              <a:t>سوالات اصلی مطالعه</a:t>
            </a:r>
            <a:r>
              <a:rPr lang="en-US" sz="2800" b="1" dirty="0" smtClean="0">
                <a:solidFill>
                  <a:srgbClr val="002060"/>
                </a:solidFill>
                <a:cs typeface="B Titr" pitchFamily="2" charset="-78"/>
              </a:rPr>
              <a:t>                               </a:t>
            </a:r>
            <a:r>
              <a:rPr lang="fa-IR" sz="2800" b="1" dirty="0" smtClean="0">
                <a:solidFill>
                  <a:srgbClr val="002060"/>
                </a:solidFill>
                <a:cs typeface="B Titr" pitchFamily="2" charset="-78"/>
              </a:rPr>
              <a:t> </a:t>
            </a:r>
            <a:r>
              <a:rPr lang="en-US" sz="2800" b="1" dirty="0" smtClean="0">
                <a:solidFill>
                  <a:srgbClr val="002060"/>
                </a:solidFill>
                <a:cs typeface="B Titr" pitchFamily="2" charset="-78"/>
              </a:rPr>
              <a:t>Key Questions</a:t>
            </a:r>
            <a:r>
              <a:rPr lang="fa-IR" sz="2800" b="1" dirty="0" smtClean="0">
                <a:solidFill>
                  <a:srgbClr val="002060"/>
                </a:solidFill>
                <a:cs typeface="B Titr" pitchFamily="2" charset="-78"/>
              </a:rPr>
              <a:t/>
            </a:r>
            <a:br>
              <a:rPr lang="fa-IR" sz="2800" b="1" dirty="0" smtClean="0">
                <a:solidFill>
                  <a:srgbClr val="002060"/>
                </a:solidFill>
                <a:cs typeface="B Titr" pitchFamily="2" charset="-78"/>
              </a:rPr>
            </a:br>
            <a:r>
              <a:rPr lang="fa-IR" sz="2000" b="1" dirty="0" smtClean="0">
                <a:solidFill>
                  <a:srgbClr val="002060"/>
                </a:solidFill>
                <a:cs typeface="B Titr" pitchFamily="2" charset="-78"/>
              </a:rPr>
              <a:t>تعداد محدودی سوال مهم که پژوهش برای پاسخ به آنها طراحی می شود.</a:t>
            </a:r>
            <a:r>
              <a:rPr lang="en-US" sz="2000" b="1" dirty="0" smtClean="0">
                <a:solidFill>
                  <a:srgbClr val="002060"/>
                </a:solidFill>
                <a:cs typeface="B Titr" pitchFamily="2" charset="-78"/>
              </a:rPr>
              <a:t/>
            </a:r>
            <a:br>
              <a:rPr lang="en-US" sz="2000" b="1" dirty="0" smtClean="0">
                <a:solidFill>
                  <a:srgbClr val="002060"/>
                </a:solidFill>
                <a:cs typeface="B Titr" pitchFamily="2" charset="-78"/>
              </a:rPr>
            </a:br>
            <a:endParaRPr lang="fa-IR" sz="2000" dirty="0" smtClean="0">
              <a:solidFill>
                <a:srgbClr val="002060"/>
              </a:solidFill>
              <a:cs typeface="B Titr" pitchFamily="2" charset="-78"/>
            </a:endParaRPr>
          </a:p>
        </p:txBody>
      </p:sp>
      <p:sp>
        <p:nvSpPr>
          <p:cNvPr id="3" name="Subtitle 2"/>
          <p:cNvSpPr>
            <a:spLocks noGrp="1"/>
          </p:cNvSpPr>
          <p:nvPr>
            <p:ph type="subTitle" idx="1"/>
          </p:nvPr>
        </p:nvSpPr>
        <p:spPr>
          <a:xfrm>
            <a:off x="1214414" y="4500570"/>
            <a:ext cx="6715172" cy="2038352"/>
          </a:xfrm>
        </p:spPr>
        <p:txBody>
          <a:bodyPr>
            <a:normAutofit/>
          </a:bodyPr>
          <a:lstStyle/>
          <a:p>
            <a:r>
              <a:rPr lang="fa-IR" b="1" dirty="0">
                <a:solidFill>
                  <a:srgbClr val="FF0000"/>
                </a:solidFill>
              </a:rPr>
              <a:t> </a:t>
            </a:r>
            <a:endParaRPr lang="en-US" b="1" dirty="0">
              <a:solidFill>
                <a:srgbClr val="FF0000"/>
              </a:solidFill>
            </a:endParaRPr>
          </a:p>
          <a:p>
            <a:r>
              <a:rPr lang="en-US" b="1" dirty="0">
                <a:solidFill>
                  <a:srgbClr val="FF0000"/>
                </a:solidFill>
              </a:rPr>
              <a:t> </a:t>
            </a:r>
          </a:p>
          <a:p>
            <a:endParaRPr lang="fa-IR" b="1" dirty="0">
              <a:solidFill>
                <a:srgbClr val="FF0000"/>
              </a:solidFill>
            </a:endParaRPr>
          </a:p>
        </p:txBody>
      </p:sp>
      <p:sp>
        <p:nvSpPr>
          <p:cNvPr id="5" name="Footer Placeholder 3"/>
          <p:cNvSpPr>
            <a:spLocks noGrp="1"/>
          </p:cNvSpPr>
          <p:nvPr>
            <p:ph type="ftr" sz="quarter" idx="11"/>
          </p:nvPr>
        </p:nvSpPr>
        <p:spPr>
          <a:xfrm>
            <a:off x="457200" y="6356350"/>
            <a:ext cx="3048000" cy="365125"/>
          </a:xfrm>
        </p:spPr>
        <p:txBody>
          <a:bodyPr/>
          <a:lstStyle/>
          <a:p>
            <a:pPr>
              <a:defRPr/>
            </a:pPr>
            <a:r>
              <a:rPr lang="en-US" dirty="0" smtClean="0">
                <a:solidFill>
                  <a:prstClr val="black">
                    <a:tint val="75000"/>
                  </a:prstClr>
                </a:solidFill>
              </a:rPr>
              <a:t>Ayat Ahmadi</a:t>
            </a:r>
          </a:p>
          <a:p>
            <a:pPr>
              <a:defRPr/>
            </a:pPr>
            <a:r>
              <a:rPr lang="en-US" dirty="0" smtClean="0">
                <a:solidFill>
                  <a:prstClr val="black">
                    <a:tint val="75000"/>
                  </a:prstClr>
                </a:solidFill>
              </a:rPr>
              <a:t>Knowledge Utilization Research Center</a:t>
            </a:r>
            <a:endParaRPr lang="en-US" dirty="0">
              <a:solidFill>
                <a:prstClr val="black">
                  <a:tint val="75000"/>
                </a:prstClr>
              </a:solidFill>
            </a:endParaRPr>
          </a:p>
        </p:txBody>
      </p:sp>
    </p:spTree>
    <p:extLst>
      <p:ext uri="{BB962C8B-B14F-4D97-AF65-F5344CB8AC3E}">
        <p14:creationId xmlns="" xmlns:p14="http://schemas.microsoft.com/office/powerpoint/2010/main" val="82191514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05000"/>
            <a:ext cx="8229600" cy="990600"/>
          </a:xfrm>
        </p:spPr>
        <p:txBody>
          <a:bodyPr>
            <a:normAutofit/>
          </a:bodyPr>
          <a:lstStyle/>
          <a:p>
            <a:r>
              <a:rPr lang="en-US" b="1" dirty="0"/>
              <a:t>Why we do </a:t>
            </a:r>
            <a:r>
              <a:rPr lang="en-US" b="1" dirty="0" smtClean="0"/>
              <a:t>research?</a:t>
            </a:r>
            <a:endParaRPr lang="en-US" b="1" dirty="0"/>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334000" y="2895600"/>
            <a:ext cx="3219450" cy="30908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97C27FCC-09D7-488E-B404-B28EFBCED55D}" type="slidenum">
              <a:rPr lang="en-US" sz="2000" smtClean="0">
                <a:solidFill>
                  <a:srgbClr val="464653"/>
                </a:solidFill>
              </a:rPr>
              <a:pPr/>
              <a:t>12</a:t>
            </a:fld>
            <a:endParaRPr lang="en-US" sz="2000" dirty="0">
              <a:solidFill>
                <a:srgbClr val="464653"/>
              </a:solidFill>
            </a:endParaRPr>
          </a:p>
        </p:txBody>
      </p:sp>
      <p:sp>
        <p:nvSpPr>
          <p:cNvPr id="6" name="Rectangle 5"/>
          <p:cNvSpPr/>
          <p:nvPr/>
        </p:nvSpPr>
        <p:spPr>
          <a:xfrm>
            <a:off x="647700" y="3505200"/>
            <a:ext cx="5143500" cy="2123658"/>
          </a:xfrm>
          <a:prstGeom prst="rect">
            <a:avLst/>
          </a:prstGeom>
        </p:spPr>
        <p:txBody>
          <a:bodyPr wrap="square">
            <a:spAutoFit/>
          </a:bodyPr>
          <a:lstStyle/>
          <a:p>
            <a:r>
              <a:rPr lang="en-US" sz="2200" dirty="0">
                <a:solidFill>
                  <a:srgbClr val="0070C0"/>
                </a:solidFill>
              </a:rPr>
              <a:t>‘</a:t>
            </a:r>
            <a:r>
              <a:rPr lang="en-US" sz="2200" b="1" dirty="0">
                <a:solidFill>
                  <a:srgbClr val="0070C0"/>
                </a:solidFill>
              </a:rPr>
              <a:t>Health Research</a:t>
            </a:r>
            <a:r>
              <a:rPr lang="en-US" sz="2200" dirty="0"/>
              <a:t>' is defined as the development and generation of new knowledge which can be applied, outside of the research setting, to understanding health challenges and mounting an improved response to them</a:t>
            </a:r>
            <a:r>
              <a:rPr lang="en-US" sz="2200" b="1" dirty="0"/>
              <a:t>.</a:t>
            </a:r>
            <a:endParaRPr lang="en-US" sz="2200" dirty="0"/>
          </a:p>
        </p:txBody>
      </p:sp>
    </p:spTree>
    <p:extLst>
      <p:ext uri="{BB962C8B-B14F-4D97-AF65-F5344CB8AC3E}">
        <p14:creationId xmlns="" xmlns:p14="http://schemas.microsoft.com/office/powerpoint/2010/main" val="1438033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828800"/>
            <a:ext cx="7772400" cy="2886095"/>
          </a:xfrm>
        </p:spPr>
        <p:txBody>
          <a:bodyPr>
            <a:normAutofit fontScale="90000"/>
          </a:bodyPr>
          <a:lstStyle/>
          <a:p>
            <a:pPr algn="r" rtl="1">
              <a:lnSpc>
                <a:spcPct val="200000"/>
              </a:lnSpc>
            </a:pPr>
            <a:r>
              <a:rPr lang="fa-IR" sz="2800" b="1" dirty="0" smtClean="0">
                <a:solidFill>
                  <a:srgbClr val="002060"/>
                </a:solidFill>
                <a:cs typeface="B Titr" pitchFamily="2" charset="-78"/>
              </a:rPr>
              <a:t>هدف از انجام پژوهش این است که که با ارایه یک </a:t>
            </a:r>
            <a:r>
              <a:rPr lang="fa-IR" sz="2800" b="1" dirty="0" smtClean="0">
                <a:solidFill>
                  <a:srgbClr val="FF0000"/>
                </a:solidFill>
                <a:cs typeface="B Titr" pitchFamily="2" charset="-78"/>
              </a:rPr>
              <a:t>مدل منطقی </a:t>
            </a:r>
            <a:r>
              <a:rPr lang="fa-IR" sz="2800" b="1" dirty="0" smtClean="0">
                <a:solidFill>
                  <a:srgbClr val="002060"/>
                </a:solidFill>
                <a:cs typeface="B Titr" pitchFamily="2" charset="-78"/>
              </a:rPr>
              <a:t>به یک یا چند سوال اصلی </a:t>
            </a:r>
            <a:r>
              <a:rPr lang="fa-IR" sz="2800" b="1" dirty="0" smtClean="0">
                <a:solidFill>
                  <a:srgbClr val="FF0000"/>
                </a:solidFill>
                <a:cs typeface="B Titr" pitchFamily="2" charset="-78"/>
              </a:rPr>
              <a:t>پاسخ</a:t>
            </a:r>
            <a:r>
              <a:rPr lang="fa-IR" sz="2800" b="1" dirty="0" smtClean="0">
                <a:solidFill>
                  <a:srgbClr val="002060"/>
                </a:solidFill>
                <a:cs typeface="B Titr" pitchFamily="2" charset="-78"/>
              </a:rPr>
              <a:t> داده شود.</a:t>
            </a:r>
            <a:br>
              <a:rPr lang="fa-IR" sz="2800" b="1" dirty="0" smtClean="0">
                <a:solidFill>
                  <a:srgbClr val="002060"/>
                </a:solidFill>
                <a:cs typeface="B Titr" pitchFamily="2" charset="-78"/>
              </a:rPr>
            </a:br>
            <a:r>
              <a:rPr lang="fa-IR" sz="2800" b="1" dirty="0" smtClean="0">
                <a:solidFill>
                  <a:srgbClr val="002060"/>
                </a:solidFill>
                <a:cs typeface="B Titr" pitchFamily="2" charset="-78"/>
              </a:rPr>
              <a:t/>
            </a:r>
            <a:br>
              <a:rPr lang="fa-IR" sz="2800" b="1" dirty="0" smtClean="0">
                <a:solidFill>
                  <a:srgbClr val="002060"/>
                </a:solidFill>
                <a:cs typeface="B Titr" pitchFamily="2" charset="-78"/>
              </a:rPr>
            </a:br>
            <a:r>
              <a:rPr lang="fa-IR" sz="2800" b="1" dirty="0" smtClean="0">
                <a:solidFill>
                  <a:srgbClr val="002060"/>
                </a:solidFill>
                <a:cs typeface="B Titr" pitchFamily="2" charset="-78"/>
              </a:rPr>
              <a:t>پاسخ های بدست آمده از یک پژوهش در قسمت های مختلف یک </a:t>
            </a:r>
            <a:r>
              <a:rPr lang="fa-IR" sz="2800" b="1" dirty="0" smtClean="0">
                <a:solidFill>
                  <a:srgbClr val="FF0000"/>
                </a:solidFill>
                <a:cs typeface="B Titr" pitchFamily="2" charset="-78"/>
              </a:rPr>
              <a:t>تئوری تغییر </a:t>
            </a:r>
            <a:r>
              <a:rPr lang="fa-IR" sz="2800" b="1" dirty="0" smtClean="0">
                <a:solidFill>
                  <a:srgbClr val="002060"/>
                </a:solidFill>
                <a:cs typeface="B Titr" pitchFamily="2" charset="-78"/>
              </a:rPr>
              <a:t>به کار برده می شوند تا منجر به یک  تغییر مفید شود یا از تغییرات مضر پیشگیری نماید.</a:t>
            </a:r>
            <a:endParaRPr lang="fa-IR" sz="2000" dirty="0" smtClean="0">
              <a:solidFill>
                <a:srgbClr val="002060"/>
              </a:solidFill>
              <a:cs typeface="B Titr" pitchFamily="2" charset="-78"/>
            </a:endParaRPr>
          </a:p>
        </p:txBody>
      </p:sp>
      <p:sp>
        <p:nvSpPr>
          <p:cNvPr id="5" name="Footer Placeholder 3"/>
          <p:cNvSpPr>
            <a:spLocks noGrp="1"/>
          </p:cNvSpPr>
          <p:nvPr>
            <p:ph type="ftr" sz="quarter" idx="11"/>
          </p:nvPr>
        </p:nvSpPr>
        <p:spPr>
          <a:xfrm>
            <a:off x="457200" y="6356350"/>
            <a:ext cx="3048000" cy="365125"/>
          </a:xfrm>
        </p:spPr>
        <p:txBody>
          <a:bodyPr/>
          <a:lstStyle/>
          <a:p>
            <a:pPr>
              <a:defRPr/>
            </a:pPr>
            <a:r>
              <a:rPr lang="en-US" dirty="0" smtClean="0">
                <a:solidFill>
                  <a:prstClr val="black">
                    <a:tint val="75000"/>
                  </a:prstClr>
                </a:solidFill>
              </a:rPr>
              <a:t>Ayat Ahmadi </a:t>
            </a:r>
          </a:p>
          <a:p>
            <a:pPr>
              <a:defRPr/>
            </a:pPr>
            <a:r>
              <a:rPr lang="en-US" dirty="0" smtClean="0">
                <a:solidFill>
                  <a:prstClr val="black">
                    <a:tint val="75000"/>
                  </a:prstClr>
                </a:solidFill>
              </a:rPr>
              <a:t>Knowledge Utilization Research Center</a:t>
            </a:r>
            <a:endParaRPr lang="en-US" dirty="0">
              <a:solidFill>
                <a:prstClr val="black">
                  <a:tint val="75000"/>
                </a:prstClr>
              </a:solidFill>
            </a:endParaRPr>
          </a:p>
        </p:txBody>
      </p:sp>
      <p:sp>
        <p:nvSpPr>
          <p:cNvPr id="51202" name="AutoShape 2" descr="https://dataedo.com/asset/img/banners/blog/physical_logical_data.png"/>
          <p:cNvSpPr>
            <a:spLocks noChangeAspect="1" noChangeArrowheads="1"/>
          </p:cNvSpPr>
          <p:nvPr/>
        </p:nvSpPr>
        <p:spPr bwMode="auto">
          <a:xfrm>
            <a:off x="155575" y="-1782763"/>
            <a:ext cx="6953250" cy="371475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204" name="AutoShape 4" descr="https://dataedo.com/asset/img/banners/blog/physical_logical_data.png"/>
          <p:cNvSpPr>
            <a:spLocks noChangeAspect="1" noChangeArrowheads="1"/>
          </p:cNvSpPr>
          <p:nvPr/>
        </p:nvSpPr>
        <p:spPr bwMode="auto">
          <a:xfrm>
            <a:off x="155575" y="-1782763"/>
            <a:ext cx="6953250" cy="371475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206" name="AutoShape 6" descr="https://dataedo.com/asset/img/banners/blog/physical_logical_data.png"/>
          <p:cNvSpPr>
            <a:spLocks noChangeAspect="1" noChangeArrowheads="1"/>
          </p:cNvSpPr>
          <p:nvPr/>
        </p:nvSpPr>
        <p:spPr bwMode="auto">
          <a:xfrm>
            <a:off x="155575" y="-1782763"/>
            <a:ext cx="6953250" cy="371475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Tree>
    <p:extLst>
      <p:ext uri="{BB962C8B-B14F-4D97-AF65-F5344CB8AC3E}">
        <p14:creationId xmlns="" xmlns:p14="http://schemas.microsoft.com/office/powerpoint/2010/main" val="553263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Has </a:t>
            </a:r>
            <a:r>
              <a:rPr lang="en-US" dirty="0"/>
              <a:t>the question been answered</a:t>
            </a:r>
            <a:r>
              <a:rPr lang="en-US" dirty="0" smtClean="0"/>
              <a:t>?</a:t>
            </a:r>
            <a:endParaRPr lang="en-US" dirty="0"/>
          </a:p>
        </p:txBody>
      </p:sp>
      <p:sp>
        <p:nvSpPr>
          <p:cNvPr id="3" name="Content Placeholder 2"/>
          <p:cNvSpPr>
            <a:spLocks noGrp="1"/>
          </p:cNvSpPr>
          <p:nvPr>
            <p:ph idx="1"/>
          </p:nvPr>
        </p:nvSpPr>
        <p:spPr/>
        <p:txBody>
          <a:bodyPr>
            <a:normAutofit/>
          </a:bodyPr>
          <a:lstStyle/>
          <a:p>
            <a:pPr marL="342900" indent="-342900">
              <a:lnSpc>
                <a:spcPct val="120000"/>
              </a:lnSpc>
              <a:buFont typeface="Arial" pitchFamily="34" charset="0"/>
              <a:buChar char="•"/>
            </a:pPr>
            <a:endParaRPr lang="en-US" dirty="0"/>
          </a:p>
        </p:txBody>
      </p:sp>
      <p:sp>
        <p:nvSpPr>
          <p:cNvPr id="4" name="Footer Placeholder 3"/>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Tree>
    <p:extLst>
      <p:ext uri="{BB962C8B-B14F-4D97-AF65-F5344CB8AC3E}">
        <p14:creationId xmlns="" xmlns:p14="http://schemas.microsoft.com/office/powerpoint/2010/main" val="2413769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hlinkClick r:id="rId2"/>
              </a:rPr>
              <a:t>https://www.ncbi.nlm.nih.gov/pubmed/</a:t>
            </a:r>
            <a:endParaRPr lang="en-US" sz="3200" dirty="0"/>
          </a:p>
        </p:txBody>
      </p:sp>
      <p:sp>
        <p:nvSpPr>
          <p:cNvPr id="3" name="Content Placeholder 2"/>
          <p:cNvSpPr>
            <a:spLocks noGrp="1"/>
          </p:cNvSpPr>
          <p:nvPr>
            <p:ph idx="1"/>
          </p:nvPr>
        </p:nvSpPr>
        <p:spPr/>
        <p:txBody>
          <a:bodyPr/>
          <a:lstStyle/>
          <a:p>
            <a:endParaRPr lang="en-US" dirty="0" smtClean="0"/>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9552" y="1556792"/>
            <a:ext cx="8284466" cy="467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Oval 3"/>
          <p:cNvSpPr/>
          <p:nvPr/>
        </p:nvSpPr>
        <p:spPr>
          <a:xfrm>
            <a:off x="1033053" y="2924944"/>
            <a:ext cx="43204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362959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hlinkClick r:id="rId2"/>
              </a:rPr>
              <a:t>https://www.embase.com/#search</a:t>
            </a:r>
            <a:r>
              <a:rPr lang="en-US" sz="3200" dirty="0" smtClean="0"/>
              <a:t/>
            </a:r>
            <a:br>
              <a:rPr lang="en-US" sz="3200" dirty="0" smtClean="0"/>
            </a:br>
            <a:endParaRPr lang="en-US" sz="3200" dirty="0"/>
          </a:p>
        </p:txBody>
      </p:sp>
      <p:sp>
        <p:nvSpPr>
          <p:cNvPr id="3" name="Content Placeholder 2"/>
          <p:cNvSpPr>
            <a:spLocks noGrp="1"/>
          </p:cNvSpPr>
          <p:nvPr>
            <p:ph idx="1"/>
          </p:nvPr>
        </p:nvSpPr>
        <p:spPr/>
        <p:txBody>
          <a:bodyPr/>
          <a:lstStyle/>
          <a:p>
            <a:endParaRPr lang="en-US" dirty="0" smtClean="0"/>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6470" y="1561715"/>
            <a:ext cx="8742040" cy="49366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Oval 6"/>
          <p:cNvSpPr/>
          <p:nvPr/>
        </p:nvSpPr>
        <p:spPr>
          <a:xfrm>
            <a:off x="4716016" y="5373216"/>
            <a:ext cx="2664296"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907167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mtClean="0"/>
              <a:t>WWW.OVID.COM</a:t>
            </a:r>
            <a:endParaRPr lang="en-US" sz="3200" dirty="0"/>
          </a:p>
        </p:txBody>
      </p:sp>
      <p:sp>
        <p:nvSpPr>
          <p:cNvPr id="3" name="Content Placeholder 2"/>
          <p:cNvSpPr>
            <a:spLocks noGrp="1"/>
          </p:cNvSpPr>
          <p:nvPr>
            <p:ph idx="1"/>
          </p:nvPr>
        </p:nvSpPr>
        <p:spPr/>
        <p:txBody>
          <a:bodyPr/>
          <a:lstStyle/>
          <a:p>
            <a:endParaRPr lang="en-US" dirty="0" smtClean="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8390" y="1162837"/>
            <a:ext cx="8666644" cy="54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Oval 7"/>
          <p:cNvSpPr/>
          <p:nvPr/>
        </p:nvSpPr>
        <p:spPr>
          <a:xfrm>
            <a:off x="2192652" y="4718325"/>
            <a:ext cx="2664296"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142957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http://www.cochranelibrary.com/</a:t>
            </a:r>
            <a:br>
              <a:rPr lang="en-US" sz="3200" dirty="0" smtClean="0"/>
            </a:br>
            <a:endParaRPr lang="en-US" sz="3200" dirty="0"/>
          </a:p>
        </p:txBody>
      </p:sp>
      <p:sp>
        <p:nvSpPr>
          <p:cNvPr id="3" name="Content Placeholder 2"/>
          <p:cNvSpPr>
            <a:spLocks noGrp="1"/>
          </p:cNvSpPr>
          <p:nvPr>
            <p:ph idx="1"/>
          </p:nvPr>
        </p:nvSpPr>
        <p:spPr/>
        <p:txBody>
          <a:bodyPr/>
          <a:lstStyle/>
          <a:p>
            <a:endParaRPr lang="en-US" dirty="0" smtClean="0"/>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436" y="980728"/>
            <a:ext cx="9429328" cy="53247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Oval 8"/>
          <p:cNvSpPr/>
          <p:nvPr/>
        </p:nvSpPr>
        <p:spPr>
          <a:xfrm>
            <a:off x="971600" y="2238970"/>
            <a:ext cx="2664296" cy="28083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233806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u="sng" dirty="0" smtClean="0">
                <a:hlinkClick r:id="rId2"/>
              </a:rPr>
              <a:t>PROSPERO</a:t>
            </a:r>
            <a:r>
              <a:rPr lang="en-US" dirty="0" smtClean="0"/>
              <a:t> </a:t>
            </a:r>
            <a:endParaRPr lang="en-US" dirty="0"/>
          </a:p>
          <a:p>
            <a:r>
              <a:rPr lang="en-US" dirty="0"/>
              <a:t>A registry for prospective systematic reviews.</a:t>
            </a:r>
          </a:p>
          <a:p>
            <a:r>
              <a:rPr lang="en-US" u="sng" dirty="0">
                <a:hlinkClick r:id="rId3"/>
              </a:rPr>
              <a:t>https://www.crd.york.ac.uk/PROSPERO/</a:t>
            </a:r>
            <a:endParaRPr lang="en-US" dirty="0"/>
          </a:p>
          <a:p>
            <a:pPr marL="0" indent="0">
              <a:buNone/>
            </a:pPr>
            <a:endParaRPr lang="en-US" dirty="0"/>
          </a:p>
          <a:p>
            <a:r>
              <a:rPr lang="en-US" u="sng" dirty="0">
                <a:hlinkClick r:id="rId4"/>
              </a:rPr>
              <a:t>Campbell Collaboration</a:t>
            </a:r>
            <a:r>
              <a:rPr lang="en-US" dirty="0"/>
              <a:t> </a:t>
            </a:r>
          </a:p>
          <a:p>
            <a:r>
              <a:rPr lang="en-US" dirty="0"/>
              <a:t>Check here for published reviews and protocols by the Campbell Collaboration, which focuses on reviews outside of clinical </a:t>
            </a:r>
            <a:r>
              <a:rPr lang="en-US" dirty="0" err="1"/>
              <a:t>medicin</a:t>
            </a:r>
            <a:endParaRPr lang="en-US" dirty="0"/>
          </a:p>
          <a:p>
            <a:r>
              <a:rPr lang="en-US" u="sng" dirty="0">
                <a:hlinkClick r:id="rId5"/>
              </a:rPr>
              <a:t>https://www.campbellcollaboration.org/library.html</a:t>
            </a:r>
            <a:endParaRPr lang="en-US" dirty="0"/>
          </a:p>
          <a:p>
            <a:endParaRPr lang="en-US" dirty="0"/>
          </a:p>
        </p:txBody>
      </p:sp>
    </p:spTree>
    <p:extLst>
      <p:ext uri="{BB962C8B-B14F-4D97-AF65-F5344CB8AC3E}">
        <p14:creationId xmlns:p14="http://schemas.microsoft.com/office/powerpoint/2010/main" xmlns="" val="833631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05000"/>
            <a:ext cx="8229600" cy="990600"/>
          </a:xfrm>
        </p:spPr>
        <p:txBody>
          <a:bodyPr>
            <a:normAutofit/>
          </a:bodyPr>
          <a:lstStyle/>
          <a:p>
            <a:r>
              <a:rPr lang="en-US" b="1" dirty="0"/>
              <a:t>Why we do </a:t>
            </a:r>
            <a:r>
              <a:rPr lang="en-US" b="1" dirty="0" smtClean="0"/>
              <a:t>research?</a:t>
            </a:r>
            <a:endParaRPr lang="en-US" b="1" dirty="0"/>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334000" y="2895600"/>
            <a:ext cx="3219450" cy="30908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97C27FCC-09D7-488E-B404-B28EFBCED55D}" type="slidenum">
              <a:rPr lang="en-US" sz="2000" smtClean="0">
                <a:solidFill>
                  <a:srgbClr val="464653"/>
                </a:solidFill>
              </a:rPr>
              <a:pPr/>
              <a:t>2</a:t>
            </a:fld>
            <a:endParaRPr lang="en-US" sz="2000" dirty="0">
              <a:solidFill>
                <a:srgbClr val="464653"/>
              </a:solidFill>
            </a:endParaRPr>
          </a:p>
        </p:txBody>
      </p:sp>
      <p:sp>
        <p:nvSpPr>
          <p:cNvPr id="6" name="Rectangle 5"/>
          <p:cNvSpPr/>
          <p:nvPr/>
        </p:nvSpPr>
        <p:spPr>
          <a:xfrm>
            <a:off x="647700" y="3505200"/>
            <a:ext cx="5143500" cy="2123658"/>
          </a:xfrm>
          <a:prstGeom prst="rect">
            <a:avLst/>
          </a:prstGeom>
        </p:spPr>
        <p:txBody>
          <a:bodyPr wrap="square">
            <a:spAutoFit/>
          </a:bodyPr>
          <a:lstStyle/>
          <a:p>
            <a:r>
              <a:rPr lang="en-US" sz="2200" dirty="0">
                <a:solidFill>
                  <a:srgbClr val="0070C0"/>
                </a:solidFill>
              </a:rPr>
              <a:t>‘</a:t>
            </a:r>
            <a:r>
              <a:rPr lang="en-US" sz="2200" b="1" dirty="0">
                <a:solidFill>
                  <a:srgbClr val="0070C0"/>
                </a:solidFill>
              </a:rPr>
              <a:t>Health Research</a:t>
            </a:r>
            <a:r>
              <a:rPr lang="en-US" sz="2200" dirty="0"/>
              <a:t>' is defined as the development and generation of new knowledge which can be applied, outside of the research setting, to understanding health challenges and mounting an improved response to them</a:t>
            </a:r>
            <a:r>
              <a:rPr lang="en-US" sz="2200" b="1" dirty="0"/>
              <a:t>.</a:t>
            </a:r>
            <a:endParaRPr lang="en-US" sz="2200" dirty="0"/>
          </a:p>
        </p:txBody>
      </p:sp>
    </p:spTree>
    <p:extLst>
      <p:ext uri="{BB962C8B-B14F-4D97-AF65-F5344CB8AC3E}">
        <p14:creationId xmlns="" xmlns:p14="http://schemas.microsoft.com/office/powerpoint/2010/main" val="14380335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u="sng" dirty="0">
                <a:hlinkClick r:id="rId2"/>
              </a:rPr>
              <a:t>TRIP Database</a:t>
            </a:r>
            <a:r>
              <a:rPr lang="en-US" dirty="0"/>
              <a:t> </a:t>
            </a:r>
          </a:p>
          <a:p>
            <a:r>
              <a:rPr lang="en-US" dirty="0"/>
              <a:t>A searchable evidence library--allows searching by PICO</a:t>
            </a:r>
            <a:r>
              <a:rPr lang="en-US" dirty="0" smtClean="0"/>
              <a:t>.</a:t>
            </a:r>
            <a:endParaRPr lang="en-US" dirty="0"/>
          </a:p>
          <a:p>
            <a:pPr>
              <a:buNone/>
            </a:pPr>
            <a:r>
              <a:rPr lang="en-US" u="sng" dirty="0" smtClean="0">
                <a:hlinkClick r:id="rId3"/>
              </a:rPr>
              <a:t>Joanna Briggs Library</a:t>
            </a:r>
            <a:r>
              <a:rPr lang="en-US" dirty="0" smtClean="0"/>
              <a:t> </a:t>
            </a:r>
          </a:p>
          <a:p>
            <a:r>
              <a:rPr lang="en-US" dirty="0" smtClean="0"/>
              <a:t>For systematic reviews published by the Joanna Briggs Institute.</a:t>
            </a:r>
          </a:p>
          <a:p>
            <a:r>
              <a:rPr lang="en-US" u="sng" dirty="0" smtClean="0">
                <a:hlinkClick r:id="rId3"/>
              </a:rPr>
              <a:t>http://joannabriggslibrary.org/index.php/jbisrir/search</a:t>
            </a:r>
            <a:endParaRPr lang="en-US" dirty="0" smtClean="0"/>
          </a:p>
          <a:p>
            <a:endParaRPr lang="en-US" dirty="0"/>
          </a:p>
        </p:txBody>
      </p:sp>
    </p:spTree>
    <p:extLst>
      <p:ext uri="{BB962C8B-B14F-4D97-AF65-F5344CB8AC3E}">
        <p14:creationId xmlns:p14="http://schemas.microsoft.com/office/powerpoint/2010/main" xmlns="" val="833631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lvl="0"/>
            <a:r>
              <a:rPr lang="en-US" u="sng" dirty="0">
                <a:hlinkClick r:id="rId2"/>
              </a:rPr>
              <a:t>HealthEvidence.org</a:t>
            </a:r>
            <a:r>
              <a:rPr lang="en-US" dirty="0"/>
              <a:t> </a:t>
            </a:r>
          </a:p>
          <a:p>
            <a:r>
              <a:rPr lang="en-US" dirty="0"/>
              <a:t>For systematic reviews on public health interventions.</a:t>
            </a:r>
          </a:p>
          <a:p>
            <a:r>
              <a:rPr lang="en-US" u="sng" dirty="0">
                <a:hlinkClick r:id="rId2"/>
              </a:rPr>
              <a:t>http://healthevidence.org/default.aspx</a:t>
            </a:r>
            <a:endParaRPr lang="en-US" dirty="0"/>
          </a:p>
          <a:p>
            <a:pPr>
              <a:buNone/>
            </a:pPr>
            <a:r>
              <a:rPr lang="en-US" dirty="0"/>
              <a:t> </a:t>
            </a:r>
          </a:p>
          <a:p>
            <a:pPr lvl="0"/>
            <a:r>
              <a:rPr lang="en-US" u="sng" dirty="0" err="1">
                <a:hlinkClick r:id="rId3"/>
              </a:rPr>
              <a:t>Epistemonikos</a:t>
            </a:r>
            <a:r>
              <a:rPr lang="en-US" dirty="0"/>
              <a:t> </a:t>
            </a:r>
          </a:p>
          <a:p>
            <a:r>
              <a:rPr lang="en-US" dirty="0"/>
              <a:t>An evidence library for decision in health care and health policy.</a:t>
            </a:r>
          </a:p>
          <a:p>
            <a:r>
              <a:rPr lang="en-US" u="sng" dirty="0">
                <a:hlinkClick r:id="rId4"/>
              </a:rPr>
              <a:t>https://www.epistemonikos.org/</a:t>
            </a:r>
            <a:endParaRPr lang="en-US" dirty="0"/>
          </a:p>
          <a:p>
            <a:endParaRPr lang="en-US" dirty="0"/>
          </a:p>
        </p:txBody>
      </p:sp>
    </p:spTree>
    <p:extLst>
      <p:ext uri="{BB962C8B-B14F-4D97-AF65-F5344CB8AC3E}">
        <p14:creationId xmlns:p14="http://schemas.microsoft.com/office/powerpoint/2010/main" xmlns="" val="8336315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lvl="0"/>
            <a:r>
              <a:rPr lang="en-US" u="sng" dirty="0">
                <a:hlinkClick r:id="rId2"/>
              </a:rPr>
              <a:t>3iE Database</a:t>
            </a:r>
            <a:r>
              <a:rPr lang="en-US" dirty="0"/>
              <a:t> </a:t>
            </a:r>
          </a:p>
          <a:p>
            <a:r>
              <a:rPr lang="en-US" dirty="0"/>
              <a:t>International Impact for Impact Evaluations: for policymakers and researchers who are looking for evidence on what works, what doesn’t, and why in development.</a:t>
            </a:r>
          </a:p>
          <a:p>
            <a:r>
              <a:rPr lang="en-US" u="sng" dirty="0">
                <a:hlinkClick r:id="rId3"/>
              </a:rPr>
              <a:t>http://www.3ieimpact.org/en/evidence/impact-evaluations/</a:t>
            </a:r>
            <a:endParaRPr lang="en-US" dirty="0"/>
          </a:p>
          <a:p>
            <a:pPr>
              <a:buNone/>
            </a:pPr>
            <a:endParaRPr lang="en-US" dirty="0"/>
          </a:p>
          <a:p>
            <a:pPr lvl="0"/>
            <a:r>
              <a:rPr lang="en-US" u="sng" dirty="0">
                <a:hlinkClick r:id="rId4"/>
              </a:rPr>
              <a:t>The Community Guide</a:t>
            </a:r>
            <a:r>
              <a:rPr lang="en-US" dirty="0"/>
              <a:t> </a:t>
            </a:r>
          </a:p>
          <a:p>
            <a:r>
              <a:rPr lang="en-US" dirty="0"/>
              <a:t>The Guide to Community Preventive Services is a free database of systematic reviews to help practitioners choose programs and policies to improve health and prevent disease in their community.</a:t>
            </a:r>
          </a:p>
          <a:p>
            <a:r>
              <a:rPr lang="en-US" u="sng" dirty="0">
                <a:hlinkClick r:id="rId5"/>
              </a:rPr>
              <a:t>https://www.thecommunityguide.org/about/about-community-guide</a:t>
            </a:r>
            <a:endParaRPr lang="en-US" dirty="0"/>
          </a:p>
        </p:txBody>
      </p:sp>
    </p:spTree>
    <p:extLst>
      <p:ext uri="{BB962C8B-B14F-4D97-AF65-F5344CB8AC3E}">
        <p14:creationId xmlns:p14="http://schemas.microsoft.com/office/powerpoint/2010/main" xmlns="" val="8336315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lvl="0"/>
            <a:r>
              <a:rPr lang="en-US" u="sng" dirty="0">
                <a:hlinkClick r:id="rId2"/>
              </a:rPr>
              <a:t>EPPI-Centre</a:t>
            </a:r>
            <a:r>
              <a:rPr lang="en-US" dirty="0"/>
              <a:t> </a:t>
            </a:r>
          </a:p>
          <a:p>
            <a:r>
              <a:rPr lang="en-US" dirty="0"/>
              <a:t>The Evidence for Policy and Practice Information and Co-</a:t>
            </a:r>
            <a:r>
              <a:rPr lang="en-US" dirty="0" err="1"/>
              <a:t>ordinating</a:t>
            </a:r>
            <a:r>
              <a:rPr lang="en-US" dirty="0"/>
              <a:t> Centre (EPPI-Centre) conducts systematic reviews in the fields of Education, Health Promotion and Public Health, as well as social welfare and international development.</a:t>
            </a:r>
          </a:p>
          <a:p>
            <a:r>
              <a:rPr lang="en-US" dirty="0"/>
              <a:t>http://eppi.ioe.ac.uk/cms/</a:t>
            </a:r>
          </a:p>
          <a:p>
            <a:pPr lvl="0">
              <a:buNone/>
            </a:pPr>
            <a:r>
              <a:rPr lang="en-US" dirty="0"/>
              <a:t> </a:t>
            </a:r>
          </a:p>
          <a:p>
            <a:pPr lvl="0"/>
            <a:r>
              <a:rPr lang="en-US" u="sng" dirty="0">
                <a:hlinkClick r:id="rId3"/>
              </a:rPr>
              <a:t>The Collaboration for Environmental Evidence</a:t>
            </a:r>
            <a:r>
              <a:rPr lang="en-US" dirty="0"/>
              <a:t> </a:t>
            </a:r>
          </a:p>
          <a:p>
            <a:r>
              <a:rPr lang="en-US" dirty="0"/>
              <a:t>The Collaboration for Environmental Evidence (CEE) is an open community of scientists and managers working towards a sustainable global environment and the conservation of biodiversity.</a:t>
            </a:r>
          </a:p>
          <a:p>
            <a:r>
              <a:rPr lang="en-US" u="sng" dirty="0">
                <a:hlinkClick r:id="rId3"/>
              </a:rPr>
              <a:t>http://www.environmentalevidence.org/</a:t>
            </a:r>
            <a:endParaRPr lang="en-US" dirty="0"/>
          </a:p>
          <a:p>
            <a:endParaRPr lang="en-US" dirty="0"/>
          </a:p>
        </p:txBody>
      </p:sp>
    </p:spTree>
    <p:extLst>
      <p:ext uri="{BB962C8B-B14F-4D97-AF65-F5344CB8AC3E}">
        <p14:creationId xmlns:p14="http://schemas.microsoft.com/office/powerpoint/2010/main" xmlns="" val="8336315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828800"/>
            <a:ext cx="7772400" cy="4191000"/>
          </a:xfrm>
        </p:spPr>
        <p:txBody>
          <a:bodyPr>
            <a:normAutofit/>
          </a:bodyPr>
          <a:lstStyle/>
          <a:p>
            <a:pPr algn="r" rtl="1">
              <a:lnSpc>
                <a:spcPct val="200000"/>
              </a:lnSpc>
            </a:pPr>
            <a:r>
              <a:rPr lang="fa-IR" sz="2800" b="1" dirty="0" smtClean="0">
                <a:solidFill>
                  <a:srgbClr val="002060"/>
                </a:solidFill>
                <a:cs typeface="B Titr" pitchFamily="2" charset="-78"/>
              </a:rPr>
              <a:t>سوالات اصلی مطالعه</a:t>
            </a:r>
            <a:r>
              <a:rPr lang="en-US" sz="2800" b="1" dirty="0" smtClean="0">
                <a:solidFill>
                  <a:srgbClr val="002060"/>
                </a:solidFill>
                <a:cs typeface="B Titr" pitchFamily="2" charset="-78"/>
              </a:rPr>
              <a:t>                               </a:t>
            </a:r>
            <a:r>
              <a:rPr lang="fa-IR" sz="2800" b="1" dirty="0" smtClean="0">
                <a:solidFill>
                  <a:srgbClr val="002060"/>
                </a:solidFill>
                <a:cs typeface="B Titr" pitchFamily="2" charset="-78"/>
              </a:rPr>
              <a:t> </a:t>
            </a:r>
            <a:r>
              <a:rPr lang="en-US" sz="2800" b="1" dirty="0" smtClean="0">
                <a:solidFill>
                  <a:srgbClr val="002060"/>
                </a:solidFill>
                <a:cs typeface="B Titr" pitchFamily="2" charset="-78"/>
              </a:rPr>
              <a:t>Key Questions</a:t>
            </a:r>
            <a:r>
              <a:rPr lang="fa-IR" sz="2800" b="1" dirty="0" smtClean="0">
                <a:solidFill>
                  <a:srgbClr val="002060"/>
                </a:solidFill>
                <a:cs typeface="B Titr" pitchFamily="2" charset="-78"/>
              </a:rPr>
              <a:t/>
            </a:r>
            <a:br>
              <a:rPr lang="fa-IR" sz="2800" b="1" dirty="0" smtClean="0">
                <a:solidFill>
                  <a:srgbClr val="002060"/>
                </a:solidFill>
                <a:cs typeface="B Titr" pitchFamily="2" charset="-78"/>
              </a:rPr>
            </a:br>
            <a:r>
              <a:rPr lang="fa-IR" sz="2000" b="1" dirty="0" smtClean="0">
                <a:solidFill>
                  <a:srgbClr val="002060"/>
                </a:solidFill>
                <a:cs typeface="B Titr" pitchFamily="2" charset="-78"/>
              </a:rPr>
              <a:t>تعداد محدودی سوال مهم که پژوهش برای پاسخ به آنها طراحی می شود.</a:t>
            </a:r>
            <a:r>
              <a:rPr lang="en-US" sz="2000" b="1" dirty="0" smtClean="0">
                <a:solidFill>
                  <a:srgbClr val="002060"/>
                </a:solidFill>
                <a:cs typeface="B Titr" pitchFamily="2" charset="-78"/>
              </a:rPr>
              <a:t/>
            </a:r>
            <a:br>
              <a:rPr lang="en-US" sz="2000" b="1" dirty="0" smtClean="0">
                <a:solidFill>
                  <a:srgbClr val="002060"/>
                </a:solidFill>
                <a:cs typeface="B Titr" pitchFamily="2" charset="-78"/>
              </a:rPr>
            </a:br>
            <a:r>
              <a:rPr lang="fa-IR" sz="2000" b="1" dirty="0" smtClean="0">
                <a:solidFill>
                  <a:srgbClr val="002060"/>
                </a:solidFill>
                <a:cs typeface="B Titr" pitchFamily="2" charset="-78"/>
              </a:rPr>
              <a:t>سوالات اصلی مطالعه بر اساس دیدگاه ذینفعان اصلی طراحی می شوند.</a:t>
            </a:r>
            <a:br>
              <a:rPr lang="fa-IR" sz="2000" b="1" dirty="0" smtClean="0">
                <a:solidFill>
                  <a:srgbClr val="002060"/>
                </a:solidFill>
                <a:cs typeface="B Titr" pitchFamily="2" charset="-78"/>
              </a:rPr>
            </a:br>
            <a:r>
              <a:rPr lang="fa-IR" sz="2000" b="1" dirty="0" smtClean="0">
                <a:solidFill>
                  <a:srgbClr val="002060"/>
                </a:solidFill>
                <a:cs typeface="B Titr" pitchFamily="2" charset="-78"/>
              </a:rPr>
              <a:t>اهداف اصلی مطالعه منطبق با  سوالات اصلی مطالعه می باشند.</a:t>
            </a:r>
            <a:br>
              <a:rPr lang="fa-IR" sz="2000" b="1" dirty="0" smtClean="0">
                <a:solidFill>
                  <a:srgbClr val="002060"/>
                </a:solidFill>
                <a:cs typeface="B Titr" pitchFamily="2" charset="-78"/>
              </a:rPr>
            </a:br>
            <a:r>
              <a:rPr lang="en-US" sz="2000" b="1" dirty="0" smtClean="0">
                <a:solidFill>
                  <a:srgbClr val="002060"/>
                </a:solidFill>
                <a:cs typeface="B Titr" pitchFamily="2" charset="-78"/>
              </a:rPr>
              <a:t/>
            </a:r>
            <a:br>
              <a:rPr lang="en-US" sz="2000" b="1" dirty="0" smtClean="0">
                <a:solidFill>
                  <a:srgbClr val="002060"/>
                </a:solidFill>
                <a:cs typeface="B Titr" pitchFamily="2" charset="-78"/>
              </a:rPr>
            </a:br>
            <a:endParaRPr lang="fa-IR" sz="2000" dirty="0" smtClean="0">
              <a:solidFill>
                <a:srgbClr val="002060"/>
              </a:solidFill>
              <a:cs typeface="B Titr" pitchFamily="2" charset="-78"/>
            </a:endParaRPr>
          </a:p>
        </p:txBody>
      </p:sp>
      <p:sp>
        <p:nvSpPr>
          <p:cNvPr id="3" name="Subtitle 2"/>
          <p:cNvSpPr>
            <a:spLocks noGrp="1"/>
          </p:cNvSpPr>
          <p:nvPr>
            <p:ph type="subTitle" idx="1"/>
          </p:nvPr>
        </p:nvSpPr>
        <p:spPr>
          <a:xfrm>
            <a:off x="1214414" y="4500570"/>
            <a:ext cx="6715172" cy="2038352"/>
          </a:xfrm>
        </p:spPr>
        <p:txBody>
          <a:bodyPr>
            <a:normAutofit/>
          </a:bodyPr>
          <a:lstStyle/>
          <a:p>
            <a:r>
              <a:rPr lang="fa-IR" b="1" dirty="0">
                <a:solidFill>
                  <a:srgbClr val="FF0000"/>
                </a:solidFill>
              </a:rPr>
              <a:t> </a:t>
            </a:r>
            <a:endParaRPr lang="en-US" b="1" dirty="0">
              <a:solidFill>
                <a:srgbClr val="FF0000"/>
              </a:solidFill>
            </a:endParaRPr>
          </a:p>
          <a:p>
            <a:r>
              <a:rPr lang="en-US" b="1" dirty="0">
                <a:solidFill>
                  <a:srgbClr val="FF0000"/>
                </a:solidFill>
              </a:rPr>
              <a:t> </a:t>
            </a:r>
          </a:p>
          <a:p>
            <a:endParaRPr lang="fa-IR" b="1" dirty="0">
              <a:solidFill>
                <a:srgbClr val="FF0000"/>
              </a:solidFill>
            </a:endParaRPr>
          </a:p>
        </p:txBody>
      </p:sp>
      <p:sp>
        <p:nvSpPr>
          <p:cNvPr id="5" name="Footer Placeholder 3"/>
          <p:cNvSpPr>
            <a:spLocks noGrp="1"/>
          </p:cNvSpPr>
          <p:nvPr>
            <p:ph type="ftr" sz="quarter" idx="11"/>
          </p:nvPr>
        </p:nvSpPr>
        <p:spPr>
          <a:xfrm>
            <a:off x="457200" y="6356350"/>
            <a:ext cx="3048000" cy="365125"/>
          </a:xfrm>
        </p:spPr>
        <p:txBody>
          <a:bodyPr/>
          <a:lstStyle/>
          <a:p>
            <a:pPr>
              <a:defRPr/>
            </a:pPr>
            <a:r>
              <a:rPr lang="en-US" dirty="0" smtClean="0">
                <a:solidFill>
                  <a:prstClr val="black">
                    <a:tint val="75000"/>
                  </a:prstClr>
                </a:solidFill>
              </a:rPr>
              <a:t>Ayat Ahmadi</a:t>
            </a:r>
          </a:p>
          <a:p>
            <a:pPr>
              <a:defRPr/>
            </a:pPr>
            <a:r>
              <a:rPr lang="en-US" dirty="0" smtClean="0">
                <a:solidFill>
                  <a:prstClr val="black">
                    <a:tint val="75000"/>
                  </a:prstClr>
                </a:solidFill>
              </a:rPr>
              <a:t>Knowledge Utilization Research Center</a:t>
            </a:r>
            <a:endParaRPr lang="en-US" dirty="0">
              <a:solidFill>
                <a:prstClr val="black">
                  <a:tint val="75000"/>
                </a:prstClr>
              </a:solidFill>
            </a:endParaRPr>
          </a:p>
        </p:txBody>
      </p:sp>
    </p:spTree>
    <p:extLst>
      <p:ext uri="{BB962C8B-B14F-4D97-AF65-F5344CB8AC3E}">
        <p14:creationId xmlns="" xmlns:p14="http://schemas.microsoft.com/office/powerpoint/2010/main" val="8219151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rtl="0">
              <a:defRPr/>
            </a:pPr>
            <a:r>
              <a:rPr lang="fa-IR" sz="3200" b="1" dirty="0" smtClean="0">
                <a:solidFill>
                  <a:srgbClr val="002060"/>
                </a:solidFill>
                <a:ea typeface="+mn-ea"/>
                <a:cs typeface="B Titr" pitchFamily="2" charset="-78"/>
              </a:rPr>
              <a:t>سوال اصلی</a:t>
            </a:r>
            <a:endParaRPr lang="en-US" sz="3200" b="1" dirty="0">
              <a:solidFill>
                <a:srgbClr val="002060"/>
              </a:solidFill>
              <a:ea typeface="+mn-ea"/>
              <a:cs typeface="B Titr" pitchFamily="2" charset="-78"/>
            </a:endParaRPr>
          </a:p>
        </p:txBody>
      </p:sp>
      <p:graphicFrame>
        <p:nvGraphicFramePr>
          <p:cNvPr id="12" name="Content Placeholder 11"/>
          <p:cNvGraphicFramePr>
            <a:graphicFrameLocks noGrp="1"/>
          </p:cNvGraphicFramePr>
          <p:nvPr>
            <p:ph sz="quarter" idx="2"/>
            <p:extLst>
              <p:ext uri="{D42A27DB-BD31-4B8C-83A1-F6EECF244321}">
                <p14:modId xmlns="" xmlns:p14="http://schemas.microsoft.com/office/powerpoint/2010/main" val="3975067481"/>
              </p:ext>
            </p:extLst>
          </p:nvPr>
        </p:nvGraphicFramePr>
        <p:xfrm>
          <a:off x="611561" y="1828800"/>
          <a:ext cx="8151440" cy="3647390"/>
        </p:xfrm>
        <a:graphic>
          <a:graphicData uri="http://schemas.openxmlformats.org/drawingml/2006/table">
            <a:tbl>
              <a:tblPr>
                <a:tableStyleId>{35758FB7-9AC5-4552-8A53-C91805E547FA}</a:tableStyleId>
              </a:tblPr>
              <a:tblGrid>
                <a:gridCol w="2160239"/>
                <a:gridCol w="5991201"/>
              </a:tblGrid>
              <a:tr h="199638">
                <a:tc>
                  <a:txBody>
                    <a:bodyPr/>
                    <a:lstStyle/>
                    <a:p>
                      <a:r>
                        <a:rPr lang="en-US" sz="1600" b="1" dirty="0"/>
                        <a:t>Source</a:t>
                      </a:r>
                    </a:p>
                  </a:txBody>
                  <a:tcPr marL="44873" marR="44873" marT="22437" marB="22437" anchor="ctr"/>
                </a:tc>
                <a:tc>
                  <a:txBody>
                    <a:bodyPr/>
                    <a:lstStyle/>
                    <a:p>
                      <a:r>
                        <a:rPr lang="en-US" sz="1600" b="1" dirty="0" smtClean="0"/>
                        <a:t>Example: traumatic brain injury </a:t>
                      </a:r>
                      <a:endParaRPr lang="en-US" sz="1600" b="1" dirty="0"/>
                    </a:p>
                  </a:txBody>
                  <a:tcPr marL="44873" marR="44873" marT="22437" marB="22437" anchor="ctr"/>
                </a:tc>
              </a:tr>
              <a:tr h="908023">
                <a:tc>
                  <a:txBody>
                    <a:bodyPr/>
                    <a:lstStyle/>
                    <a:p>
                      <a:r>
                        <a:rPr lang="en-US" sz="1600" dirty="0" smtClean="0"/>
                        <a:t>Patients(public</a:t>
                      </a:r>
                      <a:r>
                        <a:rPr lang="fa-IR" sz="1600" dirty="0" smtClean="0"/>
                        <a:t>(</a:t>
                      </a:r>
                      <a:endParaRPr lang="en-US" sz="1600" dirty="0"/>
                    </a:p>
                  </a:txBody>
                  <a:tcPr marL="44873" marR="44873" marT="22437" marB="22437" anchor="ctr"/>
                </a:tc>
                <a:tc>
                  <a:txBody>
                    <a:bodyPr/>
                    <a:lstStyle/>
                    <a:p>
                      <a:endParaRPr lang="en-US"/>
                    </a:p>
                  </a:txBody>
                  <a:tcPr marL="44873" marR="44873" marT="22437" marB="22437" anchor="ctr"/>
                </a:tc>
              </a:tr>
              <a:tr h="907519">
                <a:tc>
                  <a:txBody>
                    <a:bodyPr/>
                    <a:lstStyle/>
                    <a:p>
                      <a:r>
                        <a:rPr lang="en-US" sz="1600" dirty="0" smtClean="0"/>
                        <a:t>Clinical service providers</a:t>
                      </a:r>
                      <a:endParaRPr lang="en-US" sz="1600" dirty="0"/>
                    </a:p>
                  </a:txBody>
                  <a:tcPr marL="44873" marR="44873" marT="22437" marB="22437" anchor="ctr"/>
                </a:tc>
                <a:tc>
                  <a:txBody>
                    <a:bodyPr/>
                    <a:lstStyle/>
                    <a:p>
                      <a:endParaRPr lang="en-US"/>
                    </a:p>
                  </a:txBody>
                  <a:tcPr marL="44873" marR="44873" marT="22437" marB="22437" anchor="ctr"/>
                </a:tc>
              </a:tr>
              <a:tr h="635111">
                <a:tc>
                  <a:txBody>
                    <a:bodyPr/>
                    <a:lstStyle/>
                    <a:p>
                      <a:r>
                        <a:rPr lang="en-US" sz="1600" dirty="0" smtClean="0"/>
                        <a:t>Para clinical service</a:t>
                      </a:r>
                      <a:r>
                        <a:rPr lang="en-US" sz="1600" baseline="0" dirty="0" smtClean="0"/>
                        <a:t> providers</a:t>
                      </a:r>
                      <a:endParaRPr lang="en-US" sz="1600" dirty="0"/>
                    </a:p>
                  </a:txBody>
                  <a:tcPr marL="44873" marR="44873" marT="22437" marB="22437" anchor="ctr"/>
                </a:tc>
                <a:tc>
                  <a:txBody>
                    <a:bodyPr/>
                    <a:lstStyle/>
                    <a:p>
                      <a:endParaRPr lang="en-US"/>
                    </a:p>
                  </a:txBody>
                  <a:tcPr marL="44873" marR="44873" marT="22437" marB="22437" anchor="ctr"/>
                </a:tc>
              </a:tr>
              <a:tr h="908023">
                <a:tc>
                  <a:txBody>
                    <a:bodyPr/>
                    <a:lstStyle/>
                    <a:p>
                      <a:r>
                        <a:rPr lang="en-US" sz="1600" dirty="0" smtClean="0"/>
                        <a:t>Policymakers</a:t>
                      </a:r>
                      <a:endParaRPr lang="en-US" sz="1600" dirty="0"/>
                    </a:p>
                  </a:txBody>
                  <a:tcPr marL="44873" marR="44873" marT="22437" marB="22437" anchor="ctr"/>
                </a:tc>
                <a:tc>
                  <a:txBody>
                    <a:bodyPr/>
                    <a:lstStyle/>
                    <a:p>
                      <a:endParaRPr lang="en-US" dirty="0"/>
                    </a:p>
                  </a:txBody>
                  <a:tcPr marL="44873" marR="44873" marT="22437" marB="22437" anchor="ctr"/>
                </a:tc>
              </a:tr>
            </a:tbl>
          </a:graphicData>
        </a:graphic>
      </p:graphicFrame>
      <p:sp>
        <p:nvSpPr>
          <p:cNvPr id="2" name="Footer Placeholder 1"/>
          <p:cNvSpPr>
            <a:spLocks noGrp="1"/>
          </p:cNvSpPr>
          <p:nvPr>
            <p:ph type="ftr" sz="quarter" idx="11"/>
          </p:nvPr>
        </p:nvSpPr>
        <p:spPr/>
        <p:txBody>
          <a:bodyPr/>
          <a:lstStyle/>
          <a:p>
            <a:r>
              <a:rPr lang="en-US" dirty="0" smtClean="0">
                <a:solidFill>
                  <a:srgbClr val="464653"/>
                </a:solidFill>
              </a:rPr>
              <a:t>Ayat Ahmadi</a:t>
            </a:r>
          </a:p>
          <a:p>
            <a:r>
              <a:rPr lang="en-US" dirty="0" smtClean="0">
                <a:solidFill>
                  <a:srgbClr val="464653"/>
                </a:solidFill>
              </a:rPr>
              <a:t>Knowledge Utilization Research Center</a:t>
            </a:r>
            <a:endParaRPr lang="en-US" dirty="0">
              <a:solidFill>
                <a:srgbClr val="464653"/>
              </a:solidFill>
            </a:endParaRPr>
          </a:p>
        </p:txBody>
      </p:sp>
    </p:spTree>
    <p:extLst>
      <p:ext uri="{BB962C8B-B14F-4D97-AF65-F5344CB8AC3E}">
        <p14:creationId xmlns="" xmlns:p14="http://schemas.microsoft.com/office/powerpoint/2010/main" val="39909737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pPr rtl="0">
              <a:defRPr/>
            </a:pPr>
            <a:r>
              <a:rPr lang="en-US" dirty="0"/>
              <a:t>Sources and examples of questions</a:t>
            </a:r>
            <a:r>
              <a:rPr lang="en-US" dirty="0" smtClean="0"/>
              <a:t>.</a:t>
            </a:r>
            <a:endParaRPr lang="en-US" dirty="0"/>
          </a:p>
        </p:txBody>
      </p:sp>
      <p:graphicFrame>
        <p:nvGraphicFramePr>
          <p:cNvPr id="12" name="Content Placeholder 11"/>
          <p:cNvGraphicFramePr>
            <a:graphicFrameLocks noGrp="1"/>
          </p:cNvGraphicFramePr>
          <p:nvPr>
            <p:ph sz="quarter" idx="2"/>
            <p:extLst>
              <p:ext uri="{D42A27DB-BD31-4B8C-83A1-F6EECF244321}">
                <p14:modId xmlns="" xmlns:p14="http://schemas.microsoft.com/office/powerpoint/2010/main" val="2866074224"/>
              </p:ext>
            </p:extLst>
          </p:nvPr>
        </p:nvGraphicFramePr>
        <p:xfrm>
          <a:off x="611561" y="1828800"/>
          <a:ext cx="8151440" cy="3647390"/>
        </p:xfrm>
        <a:graphic>
          <a:graphicData uri="http://schemas.openxmlformats.org/drawingml/2006/table">
            <a:tbl>
              <a:tblPr>
                <a:tableStyleId>{35758FB7-9AC5-4552-8A53-C91805E547FA}</a:tableStyleId>
              </a:tblPr>
              <a:tblGrid>
                <a:gridCol w="2160239"/>
                <a:gridCol w="5991201"/>
              </a:tblGrid>
              <a:tr h="199638">
                <a:tc>
                  <a:txBody>
                    <a:bodyPr/>
                    <a:lstStyle/>
                    <a:p>
                      <a:r>
                        <a:rPr lang="en-US" sz="1600" b="1" dirty="0"/>
                        <a:t>Source</a:t>
                      </a:r>
                    </a:p>
                  </a:txBody>
                  <a:tcPr marL="44873" marR="44873" marT="22437" marB="22437" anchor="ctr"/>
                </a:tc>
                <a:tc>
                  <a:txBody>
                    <a:bodyPr/>
                    <a:lstStyle/>
                    <a:p>
                      <a:r>
                        <a:rPr lang="en-US" sz="1600" b="1" dirty="0" smtClean="0"/>
                        <a:t>Example: traumatic brain injury </a:t>
                      </a:r>
                      <a:endParaRPr lang="en-US" sz="1600" b="1" dirty="0"/>
                    </a:p>
                  </a:txBody>
                  <a:tcPr marL="44873" marR="44873" marT="22437" marB="22437" anchor="ctr"/>
                </a:tc>
              </a:tr>
              <a:tr h="908023">
                <a:tc>
                  <a:txBody>
                    <a:bodyPr/>
                    <a:lstStyle/>
                    <a:p>
                      <a:r>
                        <a:rPr lang="en-US" sz="1600" dirty="0" smtClean="0"/>
                        <a:t>Patients(public</a:t>
                      </a:r>
                      <a:r>
                        <a:rPr lang="fa-IR" sz="1600" dirty="0" smtClean="0"/>
                        <a:t>(</a:t>
                      </a:r>
                      <a:endParaRPr lang="en-US" sz="1600" dirty="0"/>
                    </a:p>
                  </a:txBody>
                  <a:tcPr marL="44873" marR="44873" marT="22437" marB="22437" anchor="ctr"/>
                </a:tc>
                <a:tc>
                  <a:txBody>
                    <a:bodyPr/>
                    <a:lstStyle/>
                    <a:p>
                      <a:pPr>
                        <a:lnSpc>
                          <a:spcPct val="150000"/>
                        </a:lnSpc>
                      </a:pPr>
                      <a:r>
                        <a:rPr lang="en-US" sz="1600" dirty="0"/>
                        <a:t>Can I return to work after my brain injury rehabilitation? How long will this pain last?</a:t>
                      </a:r>
                    </a:p>
                  </a:txBody>
                  <a:tcPr marL="44873" marR="44873" marT="22437" marB="22437" anchor="ctr"/>
                </a:tc>
              </a:tr>
              <a:tr h="907519">
                <a:tc>
                  <a:txBody>
                    <a:bodyPr/>
                    <a:lstStyle/>
                    <a:p>
                      <a:r>
                        <a:rPr lang="en-US" sz="1600" dirty="0" smtClean="0"/>
                        <a:t>Clinical service providers</a:t>
                      </a:r>
                      <a:endParaRPr lang="en-US" sz="1600" dirty="0"/>
                    </a:p>
                  </a:txBody>
                  <a:tcPr marL="44873" marR="44873" marT="22437" marB="22437" anchor="ctr"/>
                </a:tc>
                <a:tc>
                  <a:txBody>
                    <a:bodyPr/>
                    <a:lstStyle/>
                    <a:p>
                      <a:pPr>
                        <a:lnSpc>
                          <a:spcPct val="150000"/>
                        </a:lnSpc>
                      </a:pPr>
                      <a:r>
                        <a:rPr lang="en-US" sz="1600" dirty="0"/>
                        <a:t>What is the best way to prevent and manage </a:t>
                      </a:r>
                      <a:r>
                        <a:rPr lang="en-US" sz="1600" dirty="0" smtClean="0"/>
                        <a:t>intracranial pressure in </a:t>
                      </a:r>
                      <a:r>
                        <a:rPr lang="en-US" sz="1600" dirty="0"/>
                        <a:t>Traumatic Brain Injury (TBI) patients? </a:t>
                      </a:r>
                    </a:p>
                  </a:txBody>
                  <a:tcPr marL="44873" marR="44873" marT="22437" marB="22437" anchor="ctr"/>
                </a:tc>
              </a:tr>
              <a:tr h="635111">
                <a:tc>
                  <a:txBody>
                    <a:bodyPr/>
                    <a:lstStyle/>
                    <a:p>
                      <a:r>
                        <a:rPr lang="en-US" sz="1600" dirty="0" smtClean="0"/>
                        <a:t>Para clinical service</a:t>
                      </a:r>
                      <a:r>
                        <a:rPr lang="en-US" sz="1600" baseline="0" dirty="0" smtClean="0"/>
                        <a:t> providers</a:t>
                      </a:r>
                      <a:endParaRPr lang="en-US" sz="1600" dirty="0"/>
                    </a:p>
                  </a:txBody>
                  <a:tcPr marL="44873" marR="44873" marT="22437" marB="22437" anchor="ctr"/>
                </a:tc>
                <a:tc>
                  <a:txBody>
                    <a:bodyPr/>
                    <a:lstStyle/>
                    <a:p>
                      <a:pPr>
                        <a:lnSpc>
                          <a:spcPct val="150000"/>
                        </a:lnSpc>
                      </a:pPr>
                      <a:r>
                        <a:rPr lang="en-US" sz="1600" dirty="0"/>
                        <a:t>Why did you do a CT instead of an MRI for </a:t>
                      </a:r>
                      <a:r>
                        <a:rPr lang="en-US" sz="1600" dirty="0" smtClean="0"/>
                        <a:t>TBI patients?</a:t>
                      </a:r>
                      <a:endParaRPr lang="en-US" sz="1600" dirty="0"/>
                    </a:p>
                  </a:txBody>
                  <a:tcPr marL="44873" marR="44873" marT="22437" marB="22437" anchor="ctr"/>
                </a:tc>
              </a:tr>
              <a:tr h="908023">
                <a:tc>
                  <a:txBody>
                    <a:bodyPr/>
                    <a:lstStyle/>
                    <a:p>
                      <a:r>
                        <a:rPr lang="en-US" sz="1600" dirty="0" smtClean="0"/>
                        <a:t>Policymakers</a:t>
                      </a:r>
                      <a:endParaRPr lang="en-US" sz="1600" dirty="0"/>
                    </a:p>
                  </a:txBody>
                  <a:tcPr marL="44873" marR="44873" marT="22437" marB="22437" anchor="ctr"/>
                </a:tc>
                <a:tc>
                  <a:txBody>
                    <a:bodyPr/>
                    <a:lstStyle/>
                    <a:p>
                      <a:pPr>
                        <a:lnSpc>
                          <a:spcPct val="100000"/>
                        </a:lnSpc>
                      </a:pPr>
                      <a:r>
                        <a:rPr lang="en-US" sz="1600" dirty="0"/>
                        <a:t>Why should we </a:t>
                      </a:r>
                      <a:r>
                        <a:rPr lang="en-US" sz="1600" dirty="0" smtClean="0"/>
                        <a:t>insure physiotherapy </a:t>
                      </a:r>
                      <a:r>
                        <a:rPr lang="en-US" sz="1600" dirty="0"/>
                        <a:t>for patients following discharge from </a:t>
                      </a:r>
                      <a:r>
                        <a:rPr lang="en-US" sz="1600" dirty="0" smtClean="0"/>
                        <a:t>TBI rehabilitation</a:t>
                      </a:r>
                      <a:r>
                        <a:rPr lang="en-US" sz="1600" dirty="0"/>
                        <a:t>?</a:t>
                      </a:r>
                    </a:p>
                  </a:txBody>
                  <a:tcPr marL="44873" marR="44873" marT="22437" marB="22437" anchor="ctr"/>
                </a:tc>
              </a:tr>
            </a:tbl>
          </a:graphicData>
        </a:graphic>
      </p:graphicFrame>
      <p:sp>
        <p:nvSpPr>
          <p:cNvPr id="2" name="Footer Placeholder 1"/>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Tree>
    <p:extLst>
      <p:ext uri="{BB962C8B-B14F-4D97-AF65-F5344CB8AC3E}">
        <p14:creationId xmlns="" xmlns:p14="http://schemas.microsoft.com/office/powerpoint/2010/main" val="19364408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t>
            </a:r>
            <a:r>
              <a:rPr lang="en-US" dirty="0"/>
              <a:t>is an ‘answerable’ question?</a:t>
            </a:r>
          </a:p>
        </p:txBody>
      </p:sp>
      <p:sp>
        <p:nvSpPr>
          <p:cNvPr id="3" name="Content Placeholder 2"/>
          <p:cNvSpPr>
            <a:spLocks noGrp="1"/>
          </p:cNvSpPr>
          <p:nvPr>
            <p:ph sz="quarter" idx="1"/>
          </p:nvPr>
        </p:nvSpPr>
        <p:spPr/>
        <p:txBody>
          <a:bodyPr>
            <a:normAutofit lnSpcReduction="10000"/>
          </a:bodyPr>
          <a:lstStyle/>
          <a:p>
            <a:r>
              <a:rPr lang="en-US" sz="2000" b="0" dirty="0"/>
              <a:t>What is an ‘answerable’ question?</a:t>
            </a:r>
          </a:p>
          <a:p>
            <a:pPr lvl="1"/>
            <a:r>
              <a:rPr lang="en-US" sz="2000" b="0" dirty="0" smtClean="0"/>
              <a:t>An </a:t>
            </a:r>
            <a:r>
              <a:rPr lang="en-US" sz="2000" b="0" dirty="0"/>
              <a:t>‘answerable’ question in research terms is one which seeks </a:t>
            </a:r>
            <a:r>
              <a:rPr lang="en-US" sz="2000" b="1" dirty="0">
                <a:solidFill>
                  <a:srgbClr val="FF0000"/>
                </a:solidFill>
              </a:rPr>
              <a:t>specific</a:t>
            </a:r>
            <a:r>
              <a:rPr lang="en-US" sz="2000" b="0" dirty="0">
                <a:solidFill>
                  <a:srgbClr val="FF0000"/>
                </a:solidFill>
              </a:rPr>
              <a:t> </a:t>
            </a:r>
            <a:r>
              <a:rPr lang="en-US" sz="2000" b="0" dirty="0"/>
              <a:t>knowledge, is framed to </a:t>
            </a:r>
            <a:r>
              <a:rPr lang="en-US" sz="2000" b="0" dirty="0">
                <a:solidFill>
                  <a:srgbClr val="FF0000"/>
                </a:solidFill>
              </a:rPr>
              <a:t>facilitate literature searching </a:t>
            </a:r>
            <a:r>
              <a:rPr lang="en-US" sz="2000" b="0" dirty="0"/>
              <a:t>and therefore, follows a semi-</a:t>
            </a:r>
            <a:r>
              <a:rPr lang="en-US" sz="2000" b="0" dirty="0" err="1"/>
              <a:t>standardised</a:t>
            </a:r>
            <a:r>
              <a:rPr lang="en-US" sz="2000" b="0" dirty="0"/>
              <a:t> structure</a:t>
            </a:r>
            <a:r>
              <a:rPr lang="en-US" sz="2000" b="0" dirty="0" smtClean="0"/>
              <a:t>.</a:t>
            </a:r>
          </a:p>
          <a:p>
            <a:endParaRPr lang="en-US" sz="2000" dirty="0" smtClean="0"/>
          </a:p>
          <a:p>
            <a:r>
              <a:rPr lang="en-US" sz="2000" dirty="0"/>
              <a:t>‘Answerable’ clinical research questions have four essential ‘PICO’ components:</a:t>
            </a:r>
          </a:p>
          <a:p>
            <a:pPr lvl="1"/>
            <a:r>
              <a:rPr lang="en-US" sz="2000" dirty="0"/>
              <a:t>P: Patient and/or problem;</a:t>
            </a:r>
          </a:p>
          <a:p>
            <a:pPr lvl="1"/>
            <a:r>
              <a:rPr lang="en-US" sz="2000" dirty="0"/>
              <a:t>I: Intervention (or exposure, diagnostic test, prognostic factor, etc.)</a:t>
            </a:r>
          </a:p>
          <a:p>
            <a:pPr lvl="1"/>
            <a:r>
              <a:rPr lang="en-US" sz="2000" dirty="0"/>
              <a:t>C: Comparison Intervention (if relevant);</a:t>
            </a:r>
          </a:p>
          <a:p>
            <a:pPr lvl="1"/>
            <a:r>
              <a:rPr lang="en-US" sz="2000" dirty="0"/>
              <a:t>O: Outcome.</a:t>
            </a:r>
          </a:p>
          <a:p>
            <a:pPr marL="457200" lvl="1" indent="0">
              <a:buNone/>
            </a:pPr>
            <a:endParaRPr lang="en-US" sz="2000" b="0" dirty="0" smtClean="0"/>
          </a:p>
          <a:p>
            <a:pPr marL="457200" lvl="1" indent="0">
              <a:buNone/>
            </a:pPr>
            <a:r>
              <a:rPr lang="en-US" sz="2000" dirty="0"/>
              <a:t>“In [Population], what is the effect of [Intervention] on [Outcome], compared with [Comparison Intervention]?”</a:t>
            </a:r>
            <a:endParaRPr lang="en-US" sz="2000" b="0" dirty="0"/>
          </a:p>
        </p:txBody>
      </p:sp>
      <p:sp>
        <p:nvSpPr>
          <p:cNvPr id="4" name="Footer Placeholder 3"/>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Tree>
    <p:extLst>
      <p:ext uri="{BB962C8B-B14F-4D97-AF65-F5344CB8AC3E}">
        <p14:creationId xmlns="" xmlns:p14="http://schemas.microsoft.com/office/powerpoint/2010/main" val="19362119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sz="quarter" idx="1"/>
            <p:extLst>
              <p:ext uri="{D42A27DB-BD31-4B8C-83A1-F6EECF244321}">
                <p14:modId xmlns="" xmlns:p14="http://schemas.microsoft.com/office/powerpoint/2010/main" val="2919174815"/>
              </p:ext>
            </p:extLst>
          </p:nvPr>
        </p:nvGraphicFramePr>
        <p:xfrm>
          <a:off x="899592" y="2132857"/>
          <a:ext cx="7128627" cy="2693649"/>
        </p:xfrm>
        <a:graphic>
          <a:graphicData uri="http://schemas.openxmlformats.org/drawingml/2006/table">
            <a:tbl>
              <a:tblPr/>
              <a:tblGrid>
                <a:gridCol w="393037"/>
                <a:gridCol w="1933031"/>
                <a:gridCol w="4802559"/>
              </a:tblGrid>
              <a:tr h="747033">
                <a:tc>
                  <a:txBody>
                    <a:bodyPr/>
                    <a:lstStyle/>
                    <a:p>
                      <a:pPr algn="ctr"/>
                      <a:r>
                        <a:rPr lang="en-US" sz="1600" b="1" dirty="0">
                          <a:solidFill>
                            <a:srgbClr val="008080"/>
                          </a:solidFill>
                          <a:effectLst/>
                        </a:rPr>
                        <a:t>P</a:t>
                      </a:r>
                      <a:endParaRPr lang="en-US" sz="1600" dirty="0"/>
                    </a:p>
                  </a:txBody>
                  <a:tcPr marL="6524" marR="6524" marT="6524" marB="6524" anchor="ctr">
                    <a:lnL>
                      <a:noFill/>
                    </a:lnL>
                    <a:lnR>
                      <a:noFill/>
                    </a:lnR>
                    <a:lnT>
                      <a:noFill/>
                    </a:lnT>
                    <a:lnB>
                      <a:noFill/>
                    </a:lnB>
                  </a:tcPr>
                </a:tc>
                <a:tc>
                  <a:txBody>
                    <a:bodyPr/>
                    <a:lstStyle/>
                    <a:p>
                      <a:r>
                        <a:rPr lang="en-US" sz="1600" b="1" dirty="0"/>
                        <a:t>Population or  Patient</a:t>
                      </a:r>
                      <a:endParaRPr lang="en-US" sz="1600" dirty="0"/>
                    </a:p>
                  </a:txBody>
                  <a:tcPr marL="6524" marR="6524" marT="6524" marB="6524" anchor="ctr">
                    <a:lnL>
                      <a:noFill/>
                    </a:lnL>
                    <a:lnR>
                      <a:noFill/>
                    </a:lnR>
                    <a:lnT>
                      <a:noFill/>
                    </a:lnT>
                    <a:lnB>
                      <a:noFill/>
                    </a:lnB>
                  </a:tcPr>
                </a:tc>
                <a:tc>
                  <a:txBody>
                    <a:bodyPr/>
                    <a:lstStyle/>
                    <a:p>
                      <a:r>
                        <a:rPr lang="en-US" sz="1600" dirty="0">
                          <a:effectLst/>
                        </a:rPr>
                        <a:t>the person affected by what you are researching - what are their defining characteristics and what is the condition they are experiencing?</a:t>
                      </a:r>
                    </a:p>
                  </a:txBody>
                  <a:tcPr marL="6524" marR="6524" marT="6524" marB="6524" anchor="ctr">
                    <a:lnL>
                      <a:noFill/>
                    </a:lnL>
                    <a:lnR>
                      <a:noFill/>
                    </a:lnR>
                    <a:lnT>
                      <a:noFill/>
                    </a:lnT>
                    <a:lnB>
                      <a:noFill/>
                    </a:lnB>
                  </a:tcPr>
                </a:tc>
              </a:tr>
              <a:tr h="257112">
                <a:tc>
                  <a:txBody>
                    <a:bodyPr/>
                    <a:lstStyle/>
                    <a:p>
                      <a:pPr marL="0" indent="0" algn="l"/>
                      <a:r>
                        <a:rPr lang="en-US" sz="1600" b="1" dirty="0">
                          <a:solidFill>
                            <a:srgbClr val="008080"/>
                          </a:solidFill>
                          <a:effectLst/>
                        </a:rPr>
                        <a:t>  I</a:t>
                      </a:r>
                      <a:endParaRPr lang="en-US" sz="1600" dirty="0"/>
                    </a:p>
                  </a:txBody>
                  <a:tcPr marL="6524" marR="6524" marT="6524" marB="6524" anchor="ctr">
                    <a:lnL>
                      <a:noFill/>
                    </a:lnL>
                    <a:lnR>
                      <a:noFill/>
                    </a:lnR>
                    <a:lnT>
                      <a:noFill/>
                    </a:lnT>
                    <a:lnB>
                      <a:noFill/>
                    </a:lnB>
                  </a:tcPr>
                </a:tc>
                <a:tc>
                  <a:txBody>
                    <a:bodyPr/>
                    <a:lstStyle/>
                    <a:p>
                      <a:r>
                        <a:rPr lang="en-US" sz="1600" b="1" dirty="0"/>
                        <a:t>Intervention</a:t>
                      </a:r>
                      <a:endParaRPr lang="en-US" sz="1600" dirty="0"/>
                    </a:p>
                  </a:txBody>
                  <a:tcPr marL="6524" marR="6524" marT="6524" marB="6524" anchor="ctr">
                    <a:lnL>
                      <a:noFill/>
                    </a:lnL>
                    <a:lnR>
                      <a:noFill/>
                    </a:lnR>
                    <a:lnT>
                      <a:noFill/>
                    </a:lnT>
                    <a:lnB>
                      <a:noFill/>
                    </a:lnB>
                  </a:tcPr>
                </a:tc>
                <a:tc>
                  <a:txBody>
                    <a:bodyPr/>
                    <a:lstStyle/>
                    <a:p>
                      <a:r>
                        <a:rPr lang="en-US" sz="1600" dirty="0">
                          <a:effectLst/>
                        </a:rPr>
                        <a:t>how are they being treated</a:t>
                      </a:r>
                    </a:p>
                  </a:txBody>
                  <a:tcPr marL="6524" marR="6524" marT="6524" marB="6524" anchor="ctr">
                    <a:lnL>
                      <a:noFill/>
                    </a:lnL>
                    <a:lnR>
                      <a:noFill/>
                    </a:lnR>
                    <a:lnT>
                      <a:noFill/>
                    </a:lnT>
                    <a:lnB>
                      <a:noFill/>
                    </a:lnB>
                  </a:tcPr>
                </a:tc>
              </a:tr>
              <a:tr h="457147">
                <a:tc>
                  <a:txBody>
                    <a:bodyPr/>
                    <a:lstStyle/>
                    <a:p>
                      <a:pPr algn="l"/>
                      <a:r>
                        <a:rPr lang="en-US" sz="1600" b="1" dirty="0">
                          <a:solidFill>
                            <a:srgbClr val="008080"/>
                          </a:solidFill>
                          <a:effectLst/>
                        </a:rPr>
                        <a:t> C</a:t>
                      </a:r>
                      <a:endParaRPr lang="en-US" sz="1600" dirty="0"/>
                    </a:p>
                  </a:txBody>
                  <a:tcPr marL="6524" marR="6524" marT="6524" marB="6524" anchor="ctr">
                    <a:lnL>
                      <a:noFill/>
                    </a:lnL>
                    <a:lnR>
                      <a:noFill/>
                    </a:lnR>
                    <a:lnT>
                      <a:noFill/>
                    </a:lnT>
                    <a:lnB>
                      <a:noFill/>
                    </a:lnB>
                  </a:tcPr>
                </a:tc>
                <a:tc>
                  <a:txBody>
                    <a:bodyPr/>
                    <a:lstStyle/>
                    <a:p>
                      <a:r>
                        <a:rPr lang="en-US" sz="1600" b="1" dirty="0"/>
                        <a:t>Comparison</a:t>
                      </a:r>
                      <a:endParaRPr lang="en-US" sz="1600" dirty="0"/>
                    </a:p>
                  </a:txBody>
                  <a:tcPr marL="6524" marR="6524" marT="6524" marB="6524" anchor="ctr">
                    <a:lnL>
                      <a:noFill/>
                    </a:lnL>
                    <a:lnR>
                      <a:noFill/>
                    </a:lnR>
                    <a:lnT>
                      <a:noFill/>
                    </a:lnT>
                    <a:lnB>
                      <a:noFill/>
                    </a:lnB>
                  </a:tcPr>
                </a:tc>
                <a:tc>
                  <a:txBody>
                    <a:bodyPr/>
                    <a:lstStyle/>
                    <a:p>
                      <a:r>
                        <a:rPr lang="en-US" sz="1600" dirty="0">
                          <a:effectLst/>
                        </a:rPr>
                        <a:t>is there another treatment method that you would like to compare the intervention to?</a:t>
                      </a:r>
                    </a:p>
                  </a:txBody>
                  <a:tcPr marL="6524" marR="6524" marT="6524" marB="6524" anchor="ctr">
                    <a:lnL>
                      <a:noFill/>
                    </a:lnL>
                    <a:lnR>
                      <a:noFill/>
                    </a:lnR>
                    <a:lnT>
                      <a:noFill/>
                    </a:lnT>
                    <a:lnB>
                      <a:noFill/>
                    </a:lnB>
                  </a:tcPr>
                </a:tc>
              </a:tr>
              <a:tr h="1188776">
                <a:tc>
                  <a:txBody>
                    <a:bodyPr/>
                    <a:lstStyle/>
                    <a:p>
                      <a:pPr algn="l"/>
                      <a:r>
                        <a:rPr lang="en-US" sz="1600" b="1" dirty="0">
                          <a:solidFill>
                            <a:srgbClr val="008080"/>
                          </a:solidFill>
                          <a:effectLst/>
                        </a:rPr>
                        <a:t> O</a:t>
                      </a:r>
                      <a:endParaRPr lang="en-US" sz="1600" dirty="0"/>
                    </a:p>
                  </a:txBody>
                  <a:tcPr marL="6524" marR="6524" marT="6524" marB="6524" anchor="ctr">
                    <a:lnL>
                      <a:noFill/>
                    </a:lnL>
                    <a:lnR>
                      <a:noFill/>
                    </a:lnR>
                    <a:lnT>
                      <a:noFill/>
                    </a:lnT>
                    <a:lnB>
                      <a:noFill/>
                    </a:lnB>
                  </a:tcPr>
                </a:tc>
                <a:tc>
                  <a:txBody>
                    <a:bodyPr/>
                    <a:lstStyle/>
                    <a:p>
                      <a:r>
                        <a:rPr lang="en-US" sz="1600" b="1" dirty="0"/>
                        <a:t>Outcome</a:t>
                      </a:r>
                      <a:endParaRPr lang="en-US" sz="1600" dirty="0"/>
                    </a:p>
                  </a:txBody>
                  <a:tcPr marL="6524" marR="6524" marT="6524" marB="6524" anchor="ctr">
                    <a:lnL>
                      <a:noFill/>
                    </a:lnL>
                    <a:lnR>
                      <a:noFill/>
                    </a:lnR>
                    <a:lnT>
                      <a:noFill/>
                    </a:lnT>
                    <a:lnB>
                      <a:noFill/>
                    </a:lnB>
                  </a:tcPr>
                </a:tc>
                <a:tc>
                  <a:txBody>
                    <a:bodyPr/>
                    <a:lstStyle/>
                    <a:p>
                      <a:r>
                        <a:rPr lang="en-US" sz="1600" dirty="0">
                          <a:effectLst/>
                        </a:rPr>
                        <a:t>what is the result of the intervention? These can be primary and secondary outcomes</a:t>
                      </a:r>
                    </a:p>
                  </a:txBody>
                  <a:tcPr marL="6524" marR="6524" marT="6524" marB="6524" anchor="ctr">
                    <a:lnL>
                      <a:noFill/>
                    </a:lnL>
                    <a:lnR>
                      <a:noFill/>
                    </a:lnR>
                    <a:lnT>
                      <a:noFill/>
                    </a:lnT>
                    <a:lnB>
                      <a:noFill/>
                    </a:lnB>
                  </a:tcPr>
                </a:tc>
              </a:tr>
            </a:tbl>
          </a:graphicData>
        </a:graphic>
      </p:graphicFrame>
      <p:sp>
        <p:nvSpPr>
          <p:cNvPr id="3" name="Footer Placeholder 2"/>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Tree>
    <p:extLst>
      <p:ext uri="{BB962C8B-B14F-4D97-AF65-F5344CB8AC3E}">
        <p14:creationId xmlns="" xmlns:p14="http://schemas.microsoft.com/office/powerpoint/2010/main" val="38203450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0"/>
            <a:ext cx="7772400" cy="3810000"/>
          </a:xfrm>
        </p:spPr>
        <p:txBody>
          <a:bodyPr>
            <a:normAutofit fontScale="90000"/>
          </a:bodyPr>
          <a:lstStyle/>
          <a:p>
            <a:pPr algn="r" rtl="1">
              <a:lnSpc>
                <a:spcPct val="200000"/>
              </a:lnSpc>
            </a:pPr>
            <a:r>
              <a:rPr lang="fa-IR" sz="2800" b="1" dirty="0" smtClean="0">
                <a:solidFill>
                  <a:srgbClr val="002060"/>
                </a:solidFill>
                <a:cs typeface="B Titr" pitchFamily="2" charset="-78"/>
              </a:rPr>
              <a:t>برای اینکه پژوهش منجر به تغییر مفید شود یا از تغییرات مضر پیشگیری نماید باید </a:t>
            </a:r>
            <a:r>
              <a:rPr lang="fa-IR" sz="2800" b="1" dirty="0" smtClean="0">
                <a:solidFill>
                  <a:srgbClr val="FF0000"/>
                </a:solidFill>
                <a:cs typeface="B Titr" pitchFamily="2" charset="-78"/>
              </a:rPr>
              <a:t>کیفیت لازم </a:t>
            </a:r>
            <a:r>
              <a:rPr lang="fa-IR" sz="2800" b="1" dirty="0" smtClean="0">
                <a:solidFill>
                  <a:srgbClr val="002060"/>
                </a:solidFill>
                <a:cs typeface="B Titr" pitchFamily="2" charset="-78"/>
              </a:rPr>
              <a:t>در قسمت های مختلف اجرای مدل یک مدل  منطقی داشته باشد.</a:t>
            </a:r>
            <a:br>
              <a:rPr lang="fa-IR" sz="2800" b="1" dirty="0" smtClean="0">
                <a:solidFill>
                  <a:srgbClr val="002060"/>
                </a:solidFill>
                <a:cs typeface="B Titr" pitchFamily="2" charset="-78"/>
              </a:rPr>
            </a:br>
            <a:r>
              <a:rPr lang="fa-IR" sz="2800" b="1" dirty="0" smtClean="0">
                <a:solidFill>
                  <a:srgbClr val="002060"/>
                </a:solidFill>
                <a:cs typeface="B Titr" pitchFamily="2" charset="-78"/>
              </a:rPr>
              <a:t/>
            </a:r>
            <a:br>
              <a:rPr lang="fa-IR" sz="2800" b="1" dirty="0" smtClean="0">
                <a:solidFill>
                  <a:srgbClr val="002060"/>
                </a:solidFill>
                <a:cs typeface="B Titr" pitchFamily="2" charset="-78"/>
              </a:rPr>
            </a:br>
            <a:r>
              <a:rPr lang="fa-IR" sz="2800" b="1" dirty="0" smtClean="0">
                <a:solidFill>
                  <a:srgbClr val="002060"/>
                </a:solidFill>
                <a:cs typeface="B Titr" pitchFamily="2" charset="-78"/>
              </a:rPr>
              <a:t>قسمت های مختلف اجرای یک مدل منطقی شامل طراحی، اجرا، جمع آوری دادها، آنالیز و تفسیر اطلاعات می باشد.</a:t>
            </a:r>
            <a:endParaRPr lang="fa-IR" sz="2800" b="1" dirty="0">
              <a:solidFill>
                <a:srgbClr val="002060"/>
              </a:solidFill>
              <a:cs typeface="B Titr" pitchFamily="2" charset="-78"/>
            </a:endParaRPr>
          </a:p>
        </p:txBody>
      </p:sp>
      <p:sp>
        <p:nvSpPr>
          <p:cNvPr id="5" name="Footer Placeholder 3"/>
          <p:cNvSpPr>
            <a:spLocks noGrp="1"/>
          </p:cNvSpPr>
          <p:nvPr>
            <p:ph type="ftr" sz="quarter" idx="11"/>
          </p:nvPr>
        </p:nvSpPr>
        <p:spPr>
          <a:xfrm>
            <a:off x="457200" y="6356350"/>
            <a:ext cx="3048000" cy="365125"/>
          </a:xfrm>
        </p:spPr>
        <p:txBody>
          <a:bodyPr/>
          <a:lstStyle/>
          <a:p>
            <a:pPr>
              <a:defRPr/>
            </a:pPr>
            <a:r>
              <a:rPr lang="en-US" smtClean="0">
                <a:solidFill>
                  <a:prstClr val="black">
                    <a:tint val="75000"/>
                  </a:prstClr>
                </a:solidFill>
              </a:rPr>
              <a:t>Ayat Ahmadi Knowledge Utilization Research Center</a:t>
            </a:r>
            <a:endParaRPr lang="en-US" dirty="0">
              <a:solidFill>
                <a:prstClr val="black">
                  <a:tint val="75000"/>
                </a:prstClr>
              </a:solidFill>
            </a:endParaRPr>
          </a:p>
        </p:txBody>
      </p:sp>
    </p:spTree>
    <p:extLst>
      <p:ext uri="{BB962C8B-B14F-4D97-AF65-F5344CB8AC3E}">
        <p14:creationId xmlns="" xmlns:p14="http://schemas.microsoft.com/office/powerpoint/2010/main" val="245020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https://www.thelancet.com/series/research</a:t>
            </a:r>
          </a:p>
        </p:txBody>
      </p:sp>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853" y="1772816"/>
            <a:ext cx="8820472" cy="4324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Tree>
    <p:extLst>
      <p:ext uri="{BB962C8B-B14F-4D97-AF65-F5344CB8AC3E}">
        <p14:creationId xmlns="" xmlns:p14="http://schemas.microsoft.com/office/powerpoint/2010/main" val="21595614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r" rtl="1"/>
            <a:r>
              <a:rPr lang="fa-IR" b="1" dirty="0" smtClean="0">
                <a:solidFill>
                  <a:srgbClr val="002060"/>
                </a:solidFill>
                <a:cs typeface="B Titr" pitchFamily="2" charset="-78"/>
              </a:rPr>
              <a:t>پژوهش با کیفیت</a:t>
            </a:r>
            <a:endParaRPr lang="en-US" dirty="0"/>
          </a:p>
        </p:txBody>
      </p:sp>
      <p:sp>
        <p:nvSpPr>
          <p:cNvPr id="4" name="Footer Placeholder 3"/>
          <p:cNvSpPr>
            <a:spLocks noGrp="1"/>
          </p:cNvSpPr>
          <p:nvPr>
            <p:ph type="ftr" sz="quarter" idx="11"/>
          </p:nvPr>
        </p:nvSpPr>
        <p:spPr>
          <a:xfrm>
            <a:off x="457200" y="6356350"/>
            <a:ext cx="3429000" cy="365125"/>
          </a:xfrm>
        </p:spPr>
        <p:txBody>
          <a:bodyPr/>
          <a:lstStyle/>
          <a:p>
            <a:pPr algn="l">
              <a:defRPr/>
            </a:pPr>
            <a:r>
              <a:rPr lang="en-US" dirty="0" smtClean="0">
                <a:solidFill>
                  <a:prstClr val="black">
                    <a:tint val="75000"/>
                  </a:prstClr>
                </a:solidFill>
              </a:rPr>
              <a:t>Ayat Ahmadi </a:t>
            </a:r>
          </a:p>
          <a:p>
            <a:pPr algn="l">
              <a:defRPr/>
            </a:pPr>
            <a:r>
              <a:rPr lang="en-US" dirty="0" smtClean="0">
                <a:solidFill>
                  <a:prstClr val="black">
                    <a:tint val="75000"/>
                  </a:prstClr>
                </a:solidFill>
              </a:rPr>
              <a:t>Knowledge Utilization Research Center</a:t>
            </a:r>
            <a:endParaRPr lang="en-US" dirty="0">
              <a:solidFill>
                <a:prstClr val="black">
                  <a:tint val="75000"/>
                </a:prstClr>
              </a:solidFill>
            </a:endParaRPr>
          </a:p>
        </p:txBody>
      </p:sp>
      <p:sp>
        <p:nvSpPr>
          <p:cNvPr id="3" name="Content Placeholder 2"/>
          <p:cNvSpPr>
            <a:spLocks noGrp="1"/>
          </p:cNvSpPr>
          <p:nvPr>
            <p:ph sz="quarter" idx="1"/>
          </p:nvPr>
        </p:nvSpPr>
        <p:spPr/>
        <p:txBody>
          <a:bodyPr>
            <a:normAutofit/>
          </a:bodyPr>
          <a:lstStyle/>
          <a:p>
            <a:pPr marL="531813" lvl="1" indent="-258763" algn="r" rtl="1">
              <a:lnSpc>
                <a:spcPct val="150000"/>
              </a:lnSpc>
            </a:pPr>
            <a:endParaRPr lang="en-US" sz="3600" b="1" dirty="0" smtClean="0">
              <a:solidFill>
                <a:srgbClr val="002060"/>
              </a:solidFill>
              <a:latin typeface="Calibri"/>
              <a:ea typeface="+mj-ea"/>
              <a:cs typeface="B Titr" pitchFamily="2" charset="-78"/>
            </a:endParaRPr>
          </a:p>
          <a:p>
            <a:pPr marL="531813" lvl="1" indent="-258763" algn="ctr" rtl="1">
              <a:lnSpc>
                <a:spcPct val="150000"/>
              </a:lnSpc>
              <a:buNone/>
            </a:pPr>
            <a:r>
              <a:rPr lang="fa-IR" sz="3600" b="1" dirty="0" smtClean="0">
                <a:solidFill>
                  <a:srgbClr val="002060"/>
                </a:solidFill>
                <a:latin typeface="Calibri"/>
                <a:ea typeface="+mj-ea"/>
                <a:cs typeface="B Titr" pitchFamily="2" charset="-78"/>
              </a:rPr>
              <a:t>ارزیابی پژوهش</a:t>
            </a:r>
            <a:endParaRPr lang="en-US" sz="3600" b="1" dirty="0" smtClean="0">
              <a:solidFill>
                <a:srgbClr val="002060"/>
              </a:solidFill>
              <a:latin typeface="Calibri"/>
              <a:ea typeface="+mj-ea"/>
              <a:cs typeface="B Titr" pitchFamily="2" charset="-78"/>
            </a:endParaRPr>
          </a:p>
          <a:p>
            <a:pPr marL="531813" lvl="1" indent="-258763" algn="ctr" rtl="1">
              <a:lnSpc>
                <a:spcPct val="150000"/>
              </a:lnSpc>
              <a:buNone/>
            </a:pPr>
            <a:r>
              <a:rPr lang="en-US" sz="2800" dirty="0" smtClean="0">
                <a:solidFill>
                  <a:srgbClr val="002060"/>
                </a:solidFill>
                <a:cs typeface="B Titr" pitchFamily="2" charset="-78"/>
              </a:rPr>
              <a:t>Critical appraisal</a:t>
            </a:r>
            <a:endParaRPr lang="fa-IR" sz="2600" b="1" dirty="0" smtClean="0">
              <a:solidFill>
                <a:schemeClr val="tx1"/>
              </a:solidFill>
              <a:cs typeface="B Lotus" pitchFamily="2" charset="-78"/>
            </a:endParaRPr>
          </a:p>
        </p:txBody>
      </p:sp>
    </p:spTree>
    <p:extLst>
      <p:ext uri="{BB962C8B-B14F-4D97-AF65-F5344CB8AC3E}">
        <p14:creationId xmlns="" xmlns:p14="http://schemas.microsoft.com/office/powerpoint/2010/main" val="13900758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spcBef>
                <a:spcPct val="0"/>
              </a:spcBef>
            </a:pPr>
            <a:r>
              <a:rPr lang="en-US" sz="3600" b="1" dirty="0">
                <a:solidFill>
                  <a:srgbClr val="002060"/>
                </a:solidFill>
                <a:latin typeface="Calibri"/>
                <a:cs typeface="B Titr" pitchFamily="2" charset="-78"/>
              </a:rPr>
              <a:t> </a:t>
            </a:r>
            <a:r>
              <a:rPr lang="en-US" sz="2900" kern="1200" dirty="0">
                <a:solidFill>
                  <a:schemeClr val="tx2"/>
                </a:solidFill>
                <a:latin typeface="+mj-lt"/>
                <a:ea typeface="+mj-ea"/>
                <a:cs typeface="+mj-cs"/>
              </a:rPr>
              <a:t>Critical</a:t>
            </a:r>
            <a:r>
              <a:rPr lang="en-US" sz="3600" b="1" dirty="0">
                <a:solidFill>
                  <a:srgbClr val="002060"/>
                </a:solidFill>
                <a:latin typeface="Calibri"/>
                <a:cs typeface="B Titr" pitchFamily="2" charset="-78"/>
              </a:rPr>
              <a:t> </a:t>
            </a:r>
            <a:r>
              <a:rPr lang="en-US" sz="2900" kern="1200" dirty="0">
                <a:solidFill>
                  <a:schemeClr val="tx2"/>
                </a:solidFill>
                <a:latin typeface="+mj-lt"/>
                <a:ea typeface="+mj-ea"/>
                <a:cs typeface="+mj-cs"/>
              </a:rPr>
              <a:t>appraisal tools: CASP</a:t>
            </a:r>
          </a:p>
        </p:txBody>
      </p:sp>
      <p:sp>
        <p:nvSpPr>
          <p:cNvPr id="3" name="Content Placeholder 2"/>
          <p:cNvSpPr>
            <a:spLocks noGrp="1"/>
          </p:cNvSpPr>
          <p:nvPr>
            <p:ph sz="quarter" idx="1"/>
          </p:nvPr>
        </p:nvSpPr>
        <p:spPr/>
        <p:txBody>
          <a:bodyPr/>
          <a:lstStyle/>
          <a:p>
            <a:endParaRPr lang="en-US" dirty="0"/>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10" y="1143000"/>
            <a:ext cx="814089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0" y="5562600"/>
            <a:ext cx="7620000" cy="307777"/>
          </a:xfrm>
          <a:prstGeom prst="rect">
            <a:avLst/>
          </a:prstGeom>
        </p:spPr>
        <p:txBody>
          <a:bodyPr wrap="square">
            <a:spAutoFit/>
          </a:bodyPr>
          <a:lstStyle/>
          <a:p>
            <a:pPr algn="ctr"/>
            <a:r>
              <a:rPr lang="en-US" sz="1400" dirty="0">
                <a:solidFill>
                  <a:srgbClr val="002060"/>
                </a:solidFill>
                <a:latin typeface="Calibri"/>
                <a:cs typeface="B Titr" pitchFamily="2" charset="-78"/>
              </a:rPr>
              <a:t>https://www.cebm.net/2014/06/critical-appraisal/</a:t>
            </a:r>
            <a:endParaRPr lang="en-US" sz="1400" dirty="0"/>
          </a:p>
        </p:txBody>
      </p:sp>
      <p:sp>
        <p:nvSpPr>
          <p:cNvPr id="5" name="Slide Number Placeholder 4"/>
          <p:cNvSpPr>
            <a:spLocks noGrp="1"/>
          </p:cNvSpPr>
          <p:nvPr>
            <p:ph type="sldNum" sz="quarter" idx="12"/>
          </p:nvPr>
        </p:nvSpPr>
        <p:spPr/>
        <p:txBody>
          <a:bodyPr/>
          <a:lstStyle/>
          <a:p>
            <a:fld id="{97C27FCC-09D7-488E-B404-B28EFBCED55D}" type="slidenum">
              <a:rPr lang="en-US" smtClean="0">
                <a:solidFill>
                  <a:srgbClr val="464653"/>
                </a:solidFill>
              </a:rPr>
              <a:pPr/>
              <a:t>31</a:t>
            </a:fld>
            <a:endParaRPr lang="en-US">
              <a:solidFill>
                <a:srgbClr val="464653"/>
              </a:solidFill>
            </a:endParaRPr>
          </a:p>
        </p:txBody>
      </p:sp>
    </p:spTree>
    <p:extLst>
      <p:ext uri="{BB962C8B-B14F-4D97-AF65-F5344CB8AC3E}">
        <p14:creationId xmlns:p14="http://schemas.microsoft.com/office/powerpoint/2010/main" xmlns="" val="13372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00" dirty="0"/>
              <a:t>Critical</a:t>
            </a:r>
            <a:r>
              <a:rPr lang="en-US" sz="3600" b="1" kern="0" dirty="0">
                <a:solidFill>
                  <a:srgbClr val="002060"/>
                </a:solidFill>
                <a:latin typeface="Calibri"/>
                <a:cs typeface="B Titr" pitchFamily="2" charset="-78"/>
              </a:rPr>
              <a:t> </a:t>
            </a:r>
            <a:r>
              <a:rPr lang="en-US" sz="2900" dirty="0"/>
              <a:t>appraisal: JBI</a:t>
            </a:r>
          </a:p>
        </p:txBody>
      </p:sp>
      <p:sp>
        <p:nvSpPr>
          <p:cNvPr id="3" name="Content Placeholder 2"/>
          <p:cNvSpPr>
            <a:spLocks noGrp="1"/>
          </p:cNvSpPr>
          <p:nvPr>
            <p:ph sz="quarter"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6602" y="1371600"/>
            <a:ext cx="8229599" cy="4578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28800" y="6021364"/>
            <a:ext cx="4816475" cy="487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97C27FCC-09D7-488E-B404-B28EFBCED55D}" type="slidenum">
              <a:rPr lang="en-US" smtClean="0">
                <a:solidFill>
                  <a:srgbClr val="464653"/>
                </a:solidFill>
              </a:rPr>
              <a:pPr/>
              <a:t>32</a:t>
            </a:fld>
            <a:endParaRPr lang="en-US">
              <a:solidFill>
                <a:srgbClr val="464653"/>
              </a:solidFill>
            </a:endParaRPr>
          </a:p>
        </p:txBody>
      </p:sp>
    </p:spTree>
    <p:extLst>
      <p:ext uri="{BB962C8B-B14F-4D97-AF65-F5344CB8AC3E}">
        <p14:creationId xmlns:p14="http://schemas.microsoft.com/office/powerpoint/2010/main" xmlns="" val="39291754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2" algn="l" rtl="0">
              <a:spcBef>
                <a:spcPct val="0"/>
              </a:spcBef>
            </a:pPr>
            <a:r>
              <a:rPr lang="en-US" sz="3600" b="1" dirty="0">
                <a:solidFill>
                  <a:srgbClr val="002060"/>
                </a:solidFill>
                <a:latin typeface="Calibri"/>
                <a:cs typeface="B Titr" pitchFamily="2" charset="-78"/>
              </a:rPr>
              <a:t>Critical appraisal: BMJ collection</a:t>
            </a:r>
            <a:r>
              <a:rPr lang="en-US" sz="3600" b="1" kern="0" dirty="0">
                <a:solidFill>
                  <a:srgbClr val="002060"/>
                </a:solidFill>
                <a:latin typeface="Calibri"/>
                <a:cs typeface="B Titr" pitchFamily="2" charset="-78"/>
              </a:rPr>
              <a:t/>
            </a:r>
            <a:br>
              <a:rPr lang="en-US" sz="3600" b="1" kern="0" dirty="0">
                <a:solidFill>
                  <a:srgbClr val="002060"/>
                </a:solidFill>
                <a:latin typeface="Calibri"/>
                <a:cs typeface="B Titr" pitchFamily="2" charset="-78"/>
              </a:rPr>
            </a:br>
            <a:r>
              <a:rPr lang="en-US" dirty="0" smtClean="0"/>
              <a:t> https://bestpractice.bmj.com/info/toolkit/ebm-toolbox/bibliography/</a:t>
            </a:r>
            <a:endParaRPr lang="en-US" dirty="0"/>
          </a:p>
        </p:txBody>
      </p:sp>
      <p:sp>
        <p:nvSpPr>
          <p:cNvPr id="3" name="Content Placeholder 2"/>
          <p:cNvSpPr>
            <a:spLocks noGrp="1"/>
          </p:cNvSpPr>
          <p:nvPr>
            <p:ph sz="quarter"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 y="1295400"/>
            <a:ext cx="8305800" cy="4672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97C27FCC-09D7-488E-B404-B28EFBCED55D}" type="slidenum">
              <a:rPr lang="en-US" smtClean="0">
                <a:solidFill>
                  <a:srgbClr val="464653"/>
                </a:solidFill>
              </a:rPr>
              <a:pPr/>
              <a:t>33</a:t>
            </a:fld>
            <a:endParaRPr lang="en-US">
              <a:solidFill>
                <a:srgbClr val="464653"/>
              </a:solidFill>
            </a:endParaRPr>
          </a:p>
        </p:txBody>
      </p:sp>
    </p:spTree>
    <p:extLst>
      <p:ext uri="{BB962C8B-B14F-4D97-AF65-F5344CB8AC3E}">
        <p14:creationId xmlns:p14="http://schemas.microsoft.com/office/powerpoint/2010/main" xmlns="" val="10588276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0"/>
            <a:ext cx="7772400" cy="3810000"/>
          </a:xfrm>
        </p:spPr>
        <p:txBody>
          <a:bodyPr>
            <a:normAutofit fontScale="90000"/>
          </a:bodyPr>
          <a:lstStyle/>
          <a:p>
            <a:pPr algn="r" rtl="1">
              <a:lnSpc>
                <a:spcPct val="200000"/>
              </a:lnSpc>
            </a:pPr>
            <a:r>
              <a:rPr lang="fa-IR" sz="2800" b="1" dirty="0" smtClean="0">
                <a:solidFill>
                  <a:srgbClr val="002060"/>
                </a:solidFill>
                <a:cs typeface="B Titr" pitchFamily="2" charset="-78"/>
              </a:rPr>
              <a:t>پاسخ سوال اصلی یک پژوهش با </a:t>
            </a:r>
            <a:r>
              <a:rPr lang="fa-IR" sz="2800" b="1" dirty="0" smtClean="0">
                <a:solidFill>
                  <a:srgbClr val="002060"/>
                </a:solidFill>
                <a:cs typeface="B Titr" pitchFamily="2" charset="-78"/>
              </a:rPr>
              <a:t>کیفیت، </a:t>
            </a:r>
            <a:r>
              <a:rPr lang="fa-IR" sz="2800" b="1" dirty="0" smtClean="0">
                <a:solidFill>
                  <a:srgbClr val="002060"/>
                </a:solidFill>
                <a:cs typeface="B Titr" pitchFamily="2" charset="-78"/>
              </a:rPr>
              <a:t>پیام پژوهشی آن پژوهش است.</a:t>
            </a:r>
            <a:br>
              <a:rPr lang="fa-IR" sz="2800" b="1" dirty="0" smtClean="0">
                <a:solidFill>
                  <a:srgbClr val="002060"/>
                </a:solidFill>
                <a:cs typeface="B Titr" pitchFamily="2" charset="-78"/>
              </a:rPr>
            </a:br>
            <a:r>
              <a:rPr lang="fa-IR" sz="2800" b="1" dirty="0" smtClean="0">
                <a:solidFill>
                  <a:srgbClr val="002060"/>
                </a:solidFill>
                <a:cs typeface="B Titr" pitchFamily="2" charset="-78"/>
              </a:rPr>
              <a:t/>
            </a:r>
            <a:br>
              <a:rPr lang="fa-IR" sz="2800" b="1" dirty="0" smtClean="0">
                <a:solidFill>
                  <a:srgbClr val="002060"/>
                </a:solidFill>
                <a:cs typeface="B Titr" pitchFamily="2" charset="-78"/>
              </a:rPr>
            </a:br>
            <a:r>
              <a:rPr lang="fa-IR" sz="2800" b="1" dirty="0" smtClean="0">
                <a:solidFill>
                  <a:srgbClr val="002060"/>
                </a:solidFill>
                <a:cs typeface="B Titr" pitchFamily="2" charset="-78"/>
              </a:rPr>
              <a:t>در مدل های شناخته شده انتقال دانش پیام پژوهشی را </a:t>
            </a:r>
            <a:r>
              <a:rPr lang="en-US" sz="2800" b="1" dirty="0" smtClean="0">
                <a:solidFill>
                  <a:srgbClr val="002060"/>
                </a:solidFill>
                <a:cs typeface="B Titr" pitchFamily="2" charset="-78"/>
              </a:rPr>
              <a:t>WHAT </a:t>
            </a:r>
            <a:r>
              <a:rPr lang="fa-IR" sz="2800" b="1" dirty="0" smtClean="0">
                <a:solidFill>
                  <a:srgbClr val="002060"/>
                </a:solidFill>
                <a:cs typeface="B Titr" pitchFamily="2" charset="-78"/>
              </a:rPr>
              <a:t> می نامند.</a:t>
            </a:r>
            <a:endParaRPr lang="fa-IR" sz="2800" b="1" dirty="0">
              <a:solidFill>
                <a:srgbClr val="002060"/>
              </a:solidFill>
              <a:cs typeface="B Titr" pitchFamily="2" charset="-78"/>
            </a:endParaRPr>
          </a:p>
        </p:txBody>
      </p:sp>
      <p:sp>
        <p:nvSpPr>
          <p:cNvPr id="5" name="Footer Placeholder 3"/>
          <p:cNvSpPr>
            <a:spLocks noGrp="1"/>
          </p:cNvSpPr>
          <p:nvPr>
            <p:ph type="ftr" sz="quarter" idx="11"/>
          </p:nvPr>
        </p:nvSpPr>
        <p:spPr>
          <a:xfrm>
            <a:off x="457200" y="6356350"/>
            <a:ext cx="3048000" cy="365125"/>
          </a:xfrm>
        </p:spPr>
        <p:txBody>
          <a:bodyPr/>
          <a:lstStyle/>
          <a:p>
            <a:pPr>
              <a:defRPr/>
            </a:pPr>
            <a:r>
              <a:rPr lang="en-US" smtClean="0">
                <a:solidFill>
                  <a:prstClr val="black">
                    <a:tint val="75000"/>
                  </a:prstClr>
                </a:solidFill>
              </a:rPr>
              <a:t>Ayat Ahmadi Knowledge Utilization Research Center</a:t>
            </a:r>
            <a:endParaRPr lang="en-US" dirty="0">
              <a:solidFill>
                <a:prstClr val="black">
                  <a:tint val="75000"/>
                </a:prstClr>
              </a:solidFill>
            </a:endParaRPr>
          </a:p>
        </p:txBody>
      </p:sp>
    </p:spTree>
    <p:extLst>
      <p:ext uri="{BB962C8B-B14F-4D97-AF65-F5344CB8AC3E}">
        <p14:creationId xmlns="" xmlns:p14="http://schemas.microsoft.com/office/powerpoint/2010/main" val="2450201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828800"/>
            <a:ext cx="7772400" cy="2886095"/>
          </a:xfrm>
        </p:spPr>
        <p:txBody>
          <a:bodyPr>
            <a:normAutofit/>
          </a:bodyPr>
          <a:lstStyle/>
          <a:p>
            <a:pPr>
              <a:lnSpc>
                <a:spcPct val="150000"/>
              </a:lnSpc>
            </a:pPr>
            <a:r>
              <a:rPr lang="en-US" sz="3600" b="1" dirty="0" smtClean="0">
                <a:solidFill>
                  <a:srgbClr val="002060"/>
                </a:solidFill>
                <a:cs typeface="B Titr" pitchFamily="2" charset="-78"/>
              </a:rPr>
              <a:t/>
            </a:r>
            <a:br>
              <a:rPr lang="en-US" sz="3600" b="1" dirty="0" smtClean="0">
                <a:solidFill>
                  <a:srgbClr val="002060"/>
                </a:solidFill>
                <a:cs typeface="B Titr" pitchFamily="2" charset="-78"/>
              </a:rPr>
            </a:br>
            <a:endParaRPr lang="fa-IR" sz="3600" b="1" dirty="0">
              <a:solidFill>
                <a:srgbClr val="002060"/>
              </a:solidFill>
              <a:cs typeface="B Titr" pitchFamily="2" charset="-78"/>
            </a:endParaRPr>
          </a:p>
        </p:txBody>
      </p:sp>
      <p:sp>
        <p:nvSpPr>
          <p:cNvPr id="3" name="Subtitle 2"/>
          <p:cNvSpPr>
            <a:spLocks noGrp="1"/>
          </p:cNvSpPr>
          <p:nvPr>
            <p:ph type="subTitle" idx="1"/>
          </p:nvPr>
        </p:nvSpPr>
        <p:spPr>
          <a:xfrm>
            <a:off x="1214414" y="4500570"/>
            <a:ext cx="6715172" cy="2038352"/>
          </a:xfrm>
        </p:spPr>
        <p:txBody>
          <a:bodyPr>
            <a:normAutofit/>
          </a:bodyPr>
          <a:lstStyle/>
          <a:p>
            <a:r>
              <a:rPr lang="fa-IR" b="1" dirty="0">
                <a:solidFill>
                  <a:srgbClr val="FF0000"/>
                </a:solidFill>
              </a:rPr>
              <a:t> </a:t>
            </a:r>
            <a:endParaRPr lang="en-US" b="1" dirty="0">
              <a:solidFill>
                <a:srgbClr val="FF0000"/>
              </a:solidFill>
            </a:endParaRPr>
          </a:p>
          <a:p>
            <a:r>
              <a:rPr lang="en-US" b="1" dirty="0">
                <a:solidFill>
                  <a:srgbClr val="FF0000"/>
                </a:solidFill>
              </a:rPr>
              <a:t> </a:t>
            </a:r>
          </a:p>
          <a:p>
            <a:endParaRPr lang="fa-IR" b="1" dirty="0">
              <a:solidFill>
                <a:srgbClr val="FF0000"/>
              </a:solidFill>
            </a:endParaRPr>
          </a:p>
        </p:txBody>
      </p:sp>
      <p:sp>
        <p:nvSpPr>
          <p:cNvPr id="4" name="Rectangle 3"/>
          <p:cNvSpPr/>
          <p:nvPr/>
        </p:nvSpPr>
        <p:spPr>
          <a:xfrm>
            <a:off x="971600" y="637373"/>
            <a:ext cx="2232248" cy="1080120"/>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Bookman Old Style"/>
                <a:ea typeface="+mj-ea"/>
                <a:cs typeface="B Titr" pitchFamily="2" charset="-78"/>
              </a:rPr>
              <a:t>What</a:t>
            </a:r>
            <a:endParaRPr lang="en-US" dirty="0"/>
          </a:p>
        </p:txBody>
      </p:sp>
      <p:sp>
        <p:nvSpPr>
          <p:cNvPr id="5" name="Rectangle 4"/>
          <p:cNvSpPr/>
          <p:nvPr/>
        </p:nvSpPr>
        <p:spPr>
          <a:xfrm>
            <a:off x="3190132" y="2492896"/>
            <a:ext cx="2232248" cy="1080120"/>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cs typeface="B Titr" pitchFamily="2" charset="-78"/>
              </a:rPr>
              <a:t>By </a:t>
            </a:r>
            <a:r>
              <a:rPr lang="en-US" sz="3600" b="1" dirty="0" smtClean="0">
                <a:solidFill>
                  <a:srgbClr val="002060"/>
                </a:solidFill>
                <a:cs typeface="B Titr" pitchFamily="2" charset="-78"/>
              </a:rPr>
              <a:t>Whom/</a:t>
            </a:r>
          </a:p>
          <a:p>
            <a:pPr algn="ctr"/>
            <a:r>
              <a:rPr lang="en-US" sz="3600" b="1" dirty="0" smtClean="0">
                <a:solidFill>
                  <a:srgbClr val="002060"/>
                </a:solidFill>
                <a:cs typeface="B Titr" pitchFamily="2" charset="-78"/>
              </a:rPr>
              <a:t>How</a:t>
            </a:r>
            <a:endParaRPr lang="en-US" sz="3600" b="1" dirty="0">
              <a:solidFill>
                <a:srgbClr val="002060"/>
              </a:solidFill>
              <a:cs typeface="B Titr" pitchFamily="2" charset="-78"/>
            </a:endParaRPr>
          </a:p>
        </p:txBody>
      </p:sp>
      <p:sp>
        <p:nvSpPr>
          <p:cNvPr id="6" name="Rectangle 5"/>
          <p:cNvSpPr/>
          <p:nvPr/>
        </p:nvSpPr>
        <p:spPr>
          <a:xfrm>
            <a:off x="5422380" y="4365104"/>
            <a:ext cx="2232248" cy="1080120"/>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cs typeface="B Titr" pitchFamily="2" charset="-78"/>
              </a:rPr>
              <a:t>To </a:t>
            </a:r>
            <a:r>
              <a:rPr lang="en-US" sz="3600" b="1" dirty="0" smtClean="0">
                <a:solidFill>
                  <a:srgbClr val="002060"/>
                </a:solidFill>
                <a:cs typeface="B Titr" pitchFamily="2" charset="-78"/>
              </a:rPr>
              <a:t>Whom</a:t>
            </a:r>
          </a:p>
        </p:txBody>
      </p:sp>
      <p:sp>
        <p:nvSpPr>
          <p:cNvPr id="7" name="Footer Placeholder 6"/>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8" name="Oval 7"/>
          <p:cNvSpPr/>
          <p:nvPr/>
        </p:nvSpPr>
        <p:spPr>
          <a:xfrm>
            <a:off x="533400" y="0"/>
            <a:ext cx="2971800" cy="2362200"/>
          </a:xfrm>
          <a:prstGeom prst="ellipse">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7439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1" nodeType="clickEffect">
                                  <p:stCondLst>
                                    <p:cond delay="0"/>
                                  </p:stCondLst>
                                  <p:childTnLst>
                                    <p:animMotion origin="layout" path="M 2.77556E-17 2.22222E-6 L 0.48333 0.54444 " pathEditMode="relative" rAng="0" ptsTypes="AA">
                                      <p:cBhvr>
                                        <p:cTn id="6" dur="2000" fill="hold"/>
                                        <p:tgtEl>
                                          <p:spTgt spid="8"/>
                                        </p:tgtEl>
                                        <p:attrNameLst>
                                          <p:attrName>ppt_x</p:attrName>
                                          <p:attrName>ppt_y</p:attrName>
                                        </p:attrNameLst>
                                      </p:cBhvr>
                                      <p:rCtr x="242" y="2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620688"/>
            <a:ext cx="8501122" cy="2886095"/>
          </a:xfrm>
        </p:spPr>
        <p:txBody>
          <a:bodyPr>
            <a:normAutofit/>
          </a:bodyPr>
          <a:lstStyle/>
          <a:p>
            <a:pPr rtl="1">
              <a:lnSpc>
                <a:spcPct val="150000"/>
              </a:lnSpc>
            </a:pPr>
            <a:r>
              <a:rPr lang="fa-IR" sz="3600" dirty="0" smtClean="0">
                <a:solidFill>
                  <a:srgbClr val="002060"/>
                </a:solidFill>
                <a:latin typeface="Aharoni" pitchFamily="2" charset="-79"/>
                <a:cs typeface="B Titr" pitchFamily="2" charset="-78"/>
              </a:rPr>
              <a:t>مخاطب پژوهش</a:t>
            </a:r>
            <a:r>
              <a:rPr lang="en-US" sz="3600" dirty="0" smtClean="0">
                <a:solidFill>
                  <a:srgbClr val="002060"/>
                </a:solidFill>
                <a:cs typeface="B Titr" pitchFamily="2" charset="-78"/>
              </a:rPr>
              <a:t/>
            </a:r>
            <a:br>
              <a:rPr lang="en-US" sz="3600" dirty="0" smtClean="0">
                <a:solidFill>
                  <a:srgbClr val="002060"/>
                </a:solidFill>
                <a:cs typeface="B Titr" pitchFamily="2" charset="-78"/>
              </a:rPr>
            </a:br>
            <a:r>
              <a:rPr lang="en-US" sz="2400" dirty="0" smtClean="0">
                <a:solidFill>
                  <a:srgbClr val="002060"/>
                </a:solidFill>
                <a:cs typeface="B Titr" pitchFamily="2" charset="-78"/>
              </a:rPr>
              <a:t>Find your message and target audience(s)</a:t>
            </a:r>
            <a:endParaRPr lang="fa-IR" sz="2400" dirty="0">
              <a:solidFill>
                <a:srgbClr val="002060"/>
              </a:solidFill>
              <a:cs typeface="B Titr" pitchFamily="2" charset="-78"/>
            </a:endParaRPr>
          </a:p>
        </p:txBody>
      </p:sp>
      <p:sp>
        <p:nvSpPr>
          <p:cNvPr id="3" name="Footer Placeholder 2"/>
          <p:cNvSpPr>
            <a:spLocks noGrp="1"/>
          </p:cNvSpPr>
          <p:nvPr>
            <p:ph type="ftr" sz="quarter" idx="11"/>
          </p:nvPr>
        </p:nvSpPr>
        <p:spPr/>
        <p:txBody>
          <a:bodyPr/>
          <a:lstStyle/>
          <a:p>
            <a:r>
              <a:rPr lang="en-US" smtClean="0">
                <a:solidFill>
                  <a:srgbClr val="464653"/>
                </a:solidFill>
              </a:rPr>
              <a:t>Ayat Ahmadi Knowledge Utilization Research Center</a:t>
            </a:r>
            <a:endParaRPr lang="en-US" dirty="0">
              <a:solidFill>
                <a:srgbClr val="464653"/>
              </a:solidFill>
            </a:endParaRPr>
          </a:p>
        </p:txBody>
      </p:sp>
      <p:sp>
        <p:nvSpPr>
          <p:cNvPr id="5" name="Subtitle 4"/>
          <p:cNvSpPr>
            <a:spLocks noGrp="1"/>
          </p:cNvSpPr>
          <p:nvPr>
            <p:ph type="subTitle" idx="1"/>
          </p:nvPr>
        </p:nvSpPr>
        <p:spPr/>
        <p:txBody>
          <a:bodyPr/>
          <a:lstStyle/>
          <a:p>
            <a:endParaRPr lang="en-US"/>
          </a:p>
        </p:txBody>
      </p:sp>
      <p:pic>
        <p:nvPicPr>
          <p:cNvPr id="6" name="Picture 2" descr="http://media.parstoday.com/image/4bmv20f2b8833fo4aw_800C450.jpg"/>
          <p:cNvPicPr>
            <a:picLocks noChangeAspect="1" noChangeArrowheads="1"/>
          </p:cNvPicPr>
          <p:nvPr/>
        </p:nvPicPr>
        <p:blipFill>
          <a:blip r:embed="rId2"/>
          <a:srcRect/>
          <a:stretch>
            <a:fillRect/>
          </a:stretch>
        </p:blipFill>
        <p:spPr bwMode="auto">
          <a:xfrm>
            <a:off x="467544" y="3657600"/>
            <a:ext cx="4714056" cy="3011760"/>
          </a:xfrm>
          <a:prstGeom prst="rect">
            <a:avLst/>
          </a:prstGeom>
          <a:noFill/>
        </p:spPr>
      </p:pic>
    </p:spTree>
    <p:extLst>
      <p:ext uri="{BB962C8B-B14F-4D97-AF65-F5344CB8AC3E}">
        <p14:creationId xmlns="" xmlns:p14="http://schemas.microsoft.com/office/powerpoint/2010/main" val="4722890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828800"/>
            <a:ext cx="7772400" cy="3505200"/>
          </a:xfrm>
        </p:spPr>
        <p:txBody>
          <a:bodyPr>
            <a:normAutofit fontScale="90000"/>
          </a:bodyPr>
          <a:lstStyle/>
          <a:p>
            <a:pPr algn="r" rtl="1">
              <a:lnSpc>
                <a:spcPct val="200000"/>
              </a:lnSpc>
            </a:pPr>
            <a:r>
              <a:rPr lang="fa-IR" sz="2800" b="1" dirty="0" smtClean="0">
                <a:solidFill>
                  <a:srgbClr val="002060"/>
                </a:solidFill>
                <a:cs typeface="B Titr" pitchFamily="2" charset="-78"/>
              </a:rPr>
              <a:t>ذینفعان </a:t>
            </a:r>
            <a:r>
              <a:rPr lang="en-US" sz="2800" b="1" dirty="0" smtClean="0">
                <a:solidFill>
                  <a:srgbClr val="002060"/>
                </a:solidFill>
                <a:cs typeface="B Titr" pitchFamily="2" charset="-78"/>
              </a:rPr>
              <a:t>Stakeholder</a:t>
            </a:r>
            <a:r>
              <a:rPr lang="fa-IR" sz="2800" b="1" dirty="0" smtClean="0">
                <a:solidFill>
                  <a:srgbClr val="002060"/>
                </a:solidFill>
                <a:cs typeface="B Titr" pitchFamily="2" charset="-78"/>
              </a:rPr>
              <a:t/>
            </a:r>
            <a:br>
              <a:rPr lang="fa-IR" sz="2800" b="1" dirty="0" smtClean="0">
                <a:solidFill>
                  <a:srgbClr val="002060"/>
                </a:solidFill>
                <a:cs typeface="B Titr" pitchFamily="2" charset="-78"/>
              </a:rPr>
            </a:br>
            <a:r>
              <a:rPr lang="fa-IR" sz="2200" b="1" dirty="0" smtClean="0">
                <a:solidFill>
                  <a:srgbClr val="002060"/>
                </a:solidFill>
                <a:cs typeface="B Titr" pitchFamily="2" charset="-78"/>
              </a:rPr>
              <a:t>ذینفعان یک پژوهش شامل تولید کنندگان داده ها و استفاده کنندگان  اطلاعات و متاثرین از نتایج مطالعه می باشند و با روش های آنالیز ذینفعان قابل شناسایی می باشند.</a:t>
            </a:r>
            <a:r>
              <a:rPr lang="fa-IR" sz="2800" b="1" dirty="0" smtClean="0">
                <a:solidFill>
                  <a:srgbClr val="002060"/>
                </a:solidFill>
                <a:cs typeface="B Titr" pitchFamily="2" charset="-78"/>
              </a:rPr>
              <a:t/>
            </a:r>
            <a:br>
              <a:rPr lang="fa-IR" sz="2800" b="1" dirty="0" smtClean="0">
                <a:solidFill>
                  <a:srgbClr val="002060"/>
                </a:solidFill>
                <a:cs typeface="B Titr" pitchFamily="2" charset="-78"/>
              </a:rPr>
            </a:br>
            <a:endParaRPr lang="en-US" sz="2800" b="1" dirty="0" smtClean="0">
              <a:solidFill>
                <a:srgbClr val="002060"/>
              </a:solidFill>
              <a:cs typeface="B Titr" pitchFamily="2" charset="-78"/>
            </a:endParaRPr>
          </a:p>
        </p:txBody>
      </p:sp>
      <p:sp>
        <p:nvSpPr>
          <p:cNvPr id="3" name="Subtitle 2"/>
          <p:cNvSpPr>
            <a:spLocks noGrp="1"/>
          </p:cNvSpPr>
          <p:nvPr>
            <p:ph type="subTitle" idx="1"/>
          </p:nvPr>
        </p:nvSpPr>
        <p:spPr>
          <a:xfrm>
            <a:off x="1214414" y="4500570"/>
            <a:ext cx="6715172" cy="2038352"/>
          </a:xfrm>
        </p:spPr>
        <p:txBody>
          <a:bodyPr>
            <a:normAutofit/>
          </a:bodyPr>
          <a:lstStyle/>
          <a:p>
            <a:r>
              <a:rPr lang="fa-IR" b="1" dirty="0">
                <a:solidFill>
                  <a:srgbClr val="FF0000"/>
                </a:solidFill>
              </a:rPr>
              <a:t> </a:t>
            </a:r>
            <a:endParaRPr lang="en-US" b="1" dirty="0">
              <a:solidFill>
                <a:srgbClr val="FF0000"/>
              </a:solidFill>
            </a:endParaRPr>
          </a:p>
          <a:p>
            <a:r>
              <a:rPr lang="en-US" b="1" dirty="0">
                <a:solidFill>
                  <a:srgbClr val="FF0000"/>
                </a:solidFill>
              </a:rPr>
              <a:t> </a:t>
            </a:r>
          </a:p>
          <a:p>
            <a:endParaRPr lang="fa-IR" b="1" dirty="0">
              <a:solidFill>
                <a:srgbClr val="FF0000"/>
              </a:solidFill>
            </a:endParaRPr>
          </a:p>
        </p:txBody>
      </p:sp>
      <p:sp>
        <p:nvSpPr>
          <p:cNvPr id="5" name="Footer Placeholder 3"/>
          <p:cNvSpPr>
            <a:spLocks noGrp="1"/>
          </p:cNvSpPr>
          <p:nvPr>
            <p:ph type="ftr" sz="quarter" idx="11"/>
          </p:nvPr>
        </p:nvSpPr>
        <p:spPr>
          <a:xfrm>
            <a:off x="457200" y="6356350"/>
            <a:ext cx="3048000" cy="365125"/>
          </a:xfrm>
        </p:spPr>
        <p:txBody>
          <a:bodyPr/>
          <a:lstStyle/>
          <a:p>
            <a:pPr>
              <a:defRPr/>
            </a:pPr>
            <a:r>
              <a:rPr lang="en-US" smtClean="0">
                <a:solidFill>
                  <a:prstClr val="black">
                    <a:tint val="75000"/>
                  </a:prstClr>
                </a:solidFill>
              </a:rPr>
              <a:t>Ayat Ahmadi Knowledge Utilization Research Center</a:t>
            </a:r>
            <a:endParaRPr lang="en-US" dirty="0">
              <a:solidFill>
                <a:prstClr val="black">
                  <a:tint val="75000"/>
                </a:prstClr>
              </a:solidFill>
            </a:endParaRPr>
          </a:p>
        </p:txBody>
      </p:sp>
    </p:spTree>
    <p:extLst>
      <p:ext uri="{BB962C8B-B14F-4D97-AF65-F5344CB8AC3E}">
        <p14:creationId xmlns="" xmlns:p14="http://schemas.microsoft.com/office/powerpoint/2010/main" val="15744144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59632" y="1052736"/>
            <a:ext cx="6453708" cy="49949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Tree>
    <p:extLst>
      <p:ext uri="{BB962C8B-B14F-4D97-AF65-F5344CB8AC3E}">
        <p14:creationId xmlns="" xmlns:p14="http://schemas.microsoft.com/office/powerpoint/2010/main" val="10307409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56792"/>
            <a:ext cx="7772400" cy="4392488"/>
          </a:xfrm>
        </p:spPr>
        <p:txBody>
          <a:bodyPr>
            <a:normAutofit/>
          </a:bodyPr>
          <a:lstStyle/>
          <a:p>
            <a:pPr algn="r" rtl="1">
              <a:lnSpc>
                <a:spcPct val="150000"/>
              </a:lnSpc>
            </a:pPr>
            <a:r>
              <a:rPr lang="fa-IR" sz="1800" b="1" dirty="0">
                <a:solidFill>
                  <a:srgbClr val="002060"/>
                </a:solidFill>
                <a:cs typeface="B Titr" pitchFamily="2" charset="-78"/>
              </a:rPr>
              <a:t>کسانی که </a:t>
            </a:r>
            <a:r>
              <a:rPr lang="fa-IR" sz="1800" b="1" dirty="0" smtClean="0">
                <a:solidFill>
                  <a:srgbClr val="002060"/>
                </a:solidFill>
                <a:cs typeface="B Titr" pitchFamily="2" charset="-78"/>
              </a:rPr>
              <a:t>بر مبنای اطلاعات </a:t>
            </a:r>
            <a:r>
              <a:rPr lang="fa-IR" sz="1800" b="1" dirty="0">
                <a:solidFill>
                  <a:srgbClr val="002060"/>
                </a:solidFill>
                <a:cs typeface="B Titr" pitchFamily="2" charset="-78"/>
              </a:rPr>
              <a:t>منتج از </a:t>
            </a:r>
            <a:r>
              <a:rPr lang="fa-IR" sz="1800" b="1" dirty="0" smtClean="0">
                <a:solidFill>
                  <a:srgbClr val="002060"/>
                </a:solidFill>
                <a:cs typeface="B Titr" pitchFamily="2" charset="-78"/>
              </a:rPr>
              <a:t> </a:t>
            </a:r>
            <a:r>
              <a:rPr lang="fa-IR" sz="1800" b="1" dirty="0">
                <a:solidFill>
                  <a:srgbClr val="002060"/>
                </a:solidFill>
                <a:cs typeface="B Titr" pitchFamily="2" charset="-78"/>
              </a:rPr>
              <a:t>پژوهش </a:t>
            </a:r>
            <a:r>
              <a:rPr lang="fa-IR" sz="1800" b="1" dirty="0" smtClean="0">
                <a:solidFill>
                  <a:srgbClr val="002060"/>
                </a:solidFill>
                <a:cs typeface="B Titr" pitchFamily="2" charset="-78"/>
              </a:rPr>
              <a:t>و </a:t>
            </a:r>
            <a:r>
              <a:rPr lang="fa-IR" sz="1800" b="1" dirty="0">
                <a:solidFill>
                  <a:srgbClr val="002060"/>
                </a:solidFill>
                <a:cs typeface="B Titr" pitchFamily="2" charset="-78"/>
              </a:rPr>
              <a:t>سایر اطلاعات موجود </a:t>
            </a:r>
            <a:r>
              <a:rPr lang="fa-IR" sz="1800" b="1" dirty="0" smtClean="0">
                <a:solidFill>
                  <a:srgbClr val="002060"/>
                </a:solidFill>
                <a:cs typeface="B Titr" pitchFamily="2" charset="-78"/>
              </a:rPr>
              <a:t>یک </a:t>
            </a:r>
            <a:r>
              <a:rPr lang="fa-IR" sz="1800" b="1" dirty="0" smtClean="0">
                <a:solidFill>
                  <a:srgbClr val="FF0000"/>
                </a:solidFill>
                <a:cs typeface="B Titr" pitchFamily="2" charset="-78"/>
              </a:rPr>
              <a:t>تصمیم</a:t>
            </a:r>
            <a:r>
              <a:rPr lang="fa-IR" sz="1800" b="1" dirty="0" smtClean="0">
                <a:solidFill>
                  <a:srgbClr val="002060"/>
                </a:solidFill>
                <a:cs typeface="B Titr" pitchFamily="2" charset="-78"/>
              </a:rPr>
              <a:t> تاثیر گذارمی گیرند.</a:t>
            </a:r>
            <a:br>
              <a:rPr lang="fa-IR" sz="1800" b="1" dirty="0" smtClean="0">
                <a:solidFill>
                  <a:srgbClr val="002060"/>
                </a:solidFill>
                <a:cs typeface="B Titr" pitchFamily="2" charset="-78"/>
              </a:rPr>
            </a:br>
            <a:r>
              <a:rPr lang="fa-IR" sz="1800" b="1" dirty="0" smtClean="0">
                <a:solidFill>
                  <a:srgbClr val="002060"/>
                </a:solidFill>
                <a:cs typeface="B Titr" pitchFamily="2" charset="-78"/>
              </a:rPr>
              <a:t/>
            </a:r>
            <a:br>
              <a:rPr lang="fa-IR" sz="1800" b="1" dirty="0" smtClean="0">
                <a:solidFill>
                  <a:srgbClr val="002060"/>
                </a:solidFill>
                <a:cs typeface="B Titr" pitchFamily="2" charset="-78"/>
              </a:rPr>
            </a:br>
            <a:r>
              <a:rPr lang="fa-IR" sz="1800" b="1" dirty="0" smtClean="0">
                <a:solidFill>
                  <a:srgbClr val="002060"/>
                </a:solidFill>
                <a:cs typeface="B Titr" pitchFamily="2" charset="-78"/>
              </a:rPr>
              <a:t>تصمیم تاثیرگذار، تصمیمی است که یک تغییر </a:t>
            </a:r>
            <a:r>
              <a:rPr lang="fa-IR" sz="1800" b="1" dirty="0" smtClean="0">
                <a:solidFill>
                  <a:srgbClr val="FF0000"/>
                </a:solidFill>
                <a:cs typeface="B Titr" pitchFamily="2" charset="-78"/>
              </a:rPr>
              <a:t>ملموس</a:t>
            </a:r>
            <a:r>
              <a:rPr lang="fa-IR" sz="1800" b="1" dirty="0" smtClean="0">
                <a:solidFill>
                  <a:srgbClr val="002060"/>
                </a:solidFill>
                <a:cs typeface="B Titr" pitchFamily="2" charset="-78"/>
              </a:rPr>
              <a:t> و تقریبا </a:t>
            </a:r>
            <a:r>
              <a:rPr lang="fa-IR" sz="1800" b="1" dirty="0" smtClean="0">
                <a:solidFill>
                  <a:srgbClr val="FF0000"/>
                </a:solidFill>
                <a:cs typeface="B Titr" pitchFamily="2" charset="-78"/>
              </a:rPr>
              <a:t>مداوم</a:t>
            </a:r>
            <a:r>
              <a:rPr lang="fa-IR" sz="1800" b="1" dirty="0" smtClean="0">
                <a:solidFill>
                  <a:srgbClr val="002060"/>
                </a:solidFill>
                <a:cs typeface="B Titr" pitchFamily="2" charset="-78"/>
              </a:rPr>
              <a:t> را در ساختارها، قانون ها، روش های انجام یک کار و ... ایجاد می کند.</a:t>
            </a:r>
            <a:br>
              <a:rPr lang="fa-IR" sz="1800" b="1" dirty="0" smtClean="0">
                <a:solidFill>
                  <a:srgbClr val="002060"/>
                </a:solidFill>
                <a:cs typeface="B Titr" pitchFamily="2" charset="-78"/>
              </a:rPr>
            </a:br>
            <a:r>
              <a:rPr lang="fa-IR" sz="1800" b="1" dirty="0">
                <a:solidFill>
                  <a:srgbClr val="002060"/>
                </a:solidFill>
                <a:cs typeface="B Titr" pitchFamily="2" charset="-78"/>
              </a:rPr>
              <a:t/>
            </a:r>
            <a:br>
              <a:rPr lang="fa-IR" sz="1800" b="1" dirty="0">
                <a:solidFill>
                  <a:srgbClr val="002060"/>
                </a:solidFill>
                <a:cs typeface="B Titr" pitchFamily="2" charset="-78"/>
              </a:rPr>
            </a:br>
            <a:r>
              <a:rPr lang="en-US" sz="1800" b="1" dirty="0">
                <a:solidFill>
                  <a:srgbClr val="002060"/>
                </a:solidFill>
                <a:cs typeface="B Titr" pitchFamily="2" charset="-78"/>
              </a:rPr>
              <a:t/>
            </a:r>
            <a:br>
              <a:rPr lang="en-US" sz="1800" b="1" dirty="0">
                <a:solidFill>
                  <a:srgbClr val="002060"/>
                </a:solidFill>
                <a:cs typeface="B Titr" pitchFamily="2" charset="-78"/>
              </a:rPr>
            </a:br>
            <a:endParaRPr lang="fa-IR" sz="1800" b="1" dirty="0">
              <a:solidFill>
                <a:srgbClr val="002060"/>
              </a:solidFill>
              <a:cs typeface="B Titr" pitchFamily="2" charset="-78"/>
            </a:endParaRPr>
          </a:p>
        </p:txBody>
      </p:sp>
      <p:sp>
        <p:nvSpPr>
          <p:cNvPr id="3" name="Subtitle 2"/>
          <p:cNvSpPr>
            <a:spLocks noGrp="1"/>
          </p:cNvSpPr>
          <p:nvPr>
            <p:ph type="subTitle" idx="1"/>
          </p:nvPr>
        </p:nvSpPr>
        <p:spPr>
          <a:xfrm>
            <a:off x="1835696" y="838200"/>
            <a:ext cx="6715172" cy="790600"/>
          </a:xfrm>
        </p:spPr>
        <p:txBody>
          <a:bodyPr>
            <a:normAutofit/>
          </a:bodyPr>
          <a:lstStyle/>
          <a:p>
            <a:r>
              <a:rPr lang="fa-IR" b="1" dirty="0" smtClean="0">
                <a:solidFill>
                  <a:srgbClr val="002060"/>
                </a:solidFill>
                <a:cs typeface="B Titr" pitchFamily="2" charset="-78"/>
              </a:rPr>
              <a:t>تعریف مخاطب پژوهش</a:t>
            </a:r>
            <a:endParaRPr lang="en-US" b="1" dirty="0">
              <a:solidFill>
                <a:srgbClr val="FF0000"/>
              </a:solidFill>
            </a:endParaRPr>
          </a:p>
          <a:p>
            <a:endParaRPr lang="fa-IR" b="1" dirty="0">
              <a:solidFill>
                <a:srgbClr val="FF0000"/>
              </a:solidFill>
            </a:endParaRPr>
          </a:p>
        </p:txBody>
      </p:sp>
      <p:sp>
        <p:nvSpPr>
          <p:cNvPr id="5" name="Footer Placeholder 3"/>
          <p:cNvSpPr>
            <a:spLocks noGrp="1"/>
          </p:cNvSpPr>
          <p:nvPr>
            <p:ph type="ftr" sz="quarter" idx="11"/>
          </p:nvPr>
        </p:nvSpPr>
        <p:spPr>
          <a:xfrm>
            <a:off x="457200" y="6356350"/>
            <a:ext cx="3048000" cy="365125"/>
          </a:xfrm>
        </p:spPr>
        <p:txBody>
          <a:bodyPr/>
          <a:lstStyle/>
          <a:p>
            <a:pPr>
              <a:defRPr/>
            </a:pPr>
            <a:r>
              <a:rPr lang="en-US" smtClean="0">
                <a:solidFill>
                  <a:prstClr val="black">
                    <a:tint val="75000"/>
                  </a:prstClr>
                </a:solidFill>
              </a:rPr>
              <a:t>Ayat Ahmadi Knowledge Utilization Research Center</a:t>
            </a:r>
            <a:endParaRPr lang="en-US" dirty="0">
              <a:solidFill>
                <a:prstClr val="black">
                  <a:tint val="75000"/>
                </a:prstClr>
              </a:solidFill>
            </a:endParaRPr>
          </a:p>
        </p:txBody>
      </p:sp>
      <p:pic>
        <p:nvPicPr>
          <p:cNvPr id="47106" name="Picture 2" descr="https://encrypted-tbn0.gstatic.com/images?q=tbn:ANd9GcS5FsqxvUlEeqtny7Hn9O03pIBj_BmjAEGMF0EUoA4YT1WEbBJxdA"/>
          <p:cNvPicPr>
            <a:picLocks noChangeAspect="1" noChangeArrowheads="1"/>
          </p:cNvPicPr>
          <p:nvPr/>
        </p:nvPicPr>
        <p:blipFill>
          <a:blip r:embed="rId2"/>
          <a:srcRect/>
          <a:stretch>
            <a:fillRect/>
          </a:stretch>
        </p:blipFill>
        <p:spPr bwMode="auto">
          <a:xfrm>
            <a:off x="533400" y="4191000"/>
            <a:ext cx="2143125" cy="2143125"/>
          </a:xfrm>
          <a:prstGeom prst="rect">
            <a:avLst/>
          </a:prstGeom>
          <a:noFill/>
        </p:spPr>
      </p:pic>
    </p:spTree>
    <p:extLst>
      <p:ext uri="{BB962C8B-B14F-4D97-AF65-F5344CB8AC3E}">
        <p14:creationId xmlns="" xmlns:p14="http://schemas.microsoft.com/office/powerpoint/2010/main" val="1835917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sz="quarter" idx="1"/>
          </p:nvPr>
        </p:nvSpPr>
        <p:spPr/>
        <p:txBody>
          <a:bodyPr/>
          <a:lstStyle/>
          <a:p>
            <a:pPr marL="0" lvl="0" indent="0" algn="just">
              <a:buClr>
                <a:srgbClr val="727CA3"/>
              </a:buClr>
              <a:buNone/>
            </a:pPr>
            <a:endParaRPr lang="en-US" sz="2400" dirty="0"/>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6786" y="0"/>
            <a:ext cx="6970986" cy="57911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124200" y="2133598"/>
            <a:ext cx="5663755" cy="41910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1000" y="3124200"/>
            <a:ext cx="2590800" cy="1333500"/>
          </a:xfrm>
          <a:prstGeom prst="rect">
            <a:avLst/>
          </a:prstGeom>
          <a:solidFill>
            <a:schemeClr val="accent1">
              <a:alpha val="27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3375130" y="3790950"/>
            <a:ext cx="51618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75129" y="4114800"/>
            <a:ext cx="51618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7C27FCC-09D7-488E-B404-B28EFBCED55D}" type="slidenum">
              <a:rPr lang="en-US" sz="2000" smtClean="0">
                <a:solidFill>
                  <a:srgbClr val="464653"/>
                </a:solidFill>
              </a:rPr>
              <a:pPr/>
              <a:t>4</a:t>
            </a:fld>
            <a:endParaRPr lang="en-US" sz="2000" dirty="0">
              <a:solidFill>
                <a:srgbClr val="464653"/>
              </a:solidFill>
            </a:endParaRPr>
          </a:p>
        </p:txBody>
      </p:sp>
    </p:spTree>
    <p:extLst>
      <p:ext uri="{BB962C8B-B14F-4D97-AF65-F5344CB8AC3E}">
        <p14:creationId xmlns="" xmlns:p14="http://schemas.microsoft.com/office/powerpoint/2010/main" val="137825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56792"/>
            <a:ext cx="7772400" cy="4392488"/>
          </a:xfrm>
        </p:spPr>
        <p:txBody>
          <a:bodyPr>
            <a:normAutofit/>
          </a:bodyPr>
          <a:lstStyle/>
          <a:p>
            <a:pPr algn="r" rtl="1">
              <a:lnSpc>
                <a:spcPct val="200000"/>
              </a:lnSpc>
            </a:pPr>
            <a:r>
              <a:rPr lang="fa-IR" sz="2200" b="1" dirty="0">
                <a:solidFill>
                  <a:srgbClr val="002060"/>
                </a:solidFill>
                <a:cs typeface="B Titr" pitchFamily="2" charset="-78"/>
              </a:rPr>
              <a:t>سوال  یا سوالات اصلی مطالعه </a:t>
            </a:r>
            <a:r>
              <a:rPr lang="fa-IR" sz="2200" b="1" dirty="0" smtClean="0">
                <a:solidFill>
                  <a:srgbClr val="002060"/>
                </a:solidFill>
                <a:cs typeface="B Titr" pitchFamily="2" charset="-78"/>
              </a:rPr>
              <a:t>چیست؟</a:t>
            </a:r>
            <a:r>
              <a:rPr lang="fa-IR" sz="2200" b="1" dirty="0">
                <a:solidFill>
                  <a:srgbClr val="002060"/>
                </a:solidFill>
                <a:cs typeface="B Titr" pitchFamily="2" charset="-78"/>
              </a:rPr>
              <a:t/>
            </a:r>
            <a:br>
              <a:rPr lang="fa-IR" sz="2200" b="1" dirty="0">
                <a:solidFill>
                  <a:srgbClr val="002060"/>
                </a:solidFill>
                <a:cs typeface="B Titr" pitchFamily="2" charset="-78"/>
              </a:rPr>
            </a:br>
            <a:r>
              <a:rPr lang="fa-IR" sz="2200" b="1" dirty="0">
                <a:solidFill>
                  <a:srgbClr val="002060"/>
                </a:solidFill>
                <a:cs typeface="B Titr" pitchFamily="2" charset="-78"/>
              </a:rPr>
              <a:t>پاسخ این سوال برای چه کسانی مهم </a:t>
            </a:r>
            <a:r>
              <a:rPr lang="fa-IR" sz="2200" b="1" dirty="0" smtClean="0">
                <a:solidFill>
                  <a:srgbClr val="002060"/>
                </a:solidFill>
                <a:cs typeface="B Titr" pitchFamily="2" charset="-78"/>
              </a:rPr>
              <a:t>است؟</a:t>
            </a:r>
            <a:r>
              <a:rPr lang="fa-IR" sz="2200" b="1" dirty="0">
                <a:solidFill>
                  <a:srgbClr val="002060"/>
                </a:solidFill>
                <a:cs typeface="B Titr" pitchFamily="2" charset="-78"/>
              </a:rPr>
              <a:t/>
            </a:r>
            <a:br>
              <a:rPr lang="fa-IR" sz="2200" b="1" dirty="0">
                <a:solidFill>
                  <a:srgbClr val="002060"/>
                </a:solidFill>
                <a:cs typeface="B Titr" pitchFamily="2" charset="-78"/>
              </a:rPr>
            </a:br>
            <a:r>
              <a:rPr lang="fa-IR" sz="2200" b="1" dirty="0">
                <a:solidFill>
                  <a:srgbClr val="002060"/>
                </a:solidFill>
                <a:cs typeface="B Titr" pitchFamily="2" charset="-78"/>
              </a:rPr>
              <a:t>اگر به این سوال پاسخ داده نشود چه کسانی متضرر می </a:t>
            </a:r>
            <a:r>
              <a:rPr lang="fa-IR" sz="2200" b="1" dirty="0" smtClean="0">
                <a:solidFill>
                  <a:srgbClr val="002060"/>
                </a:solidFill>
                <a:cs typeface="B Titr" pitchFamily="2" charset="-78"/>
              </a:rPr>
              <a:t>شوند؟</a:t>
            </a:r>
            <a:r>
              <a:rPr lang="fa-IR" sz="2200" b="1" dirty="0">
                <a:solidFill>
                  <a:srgbClr val="002060"/>
                </a:solidFill>
                <a:cs typeface="B Titr" pitchFamily="2" charset="-78"/>
              </a:rPr>
              <a:t/>
            </a:r>
            <a:br>
              <a:rPr lang="fa-IR" sz="2200" b="1" dirty="0">
                <a:solidFill>
                  <a:srgbClr val="002060"/>
                </a:solidFill>
                <a:cs typeface="B Titr" pitchFamily="2" charset="-78"/>
              </a:rPr>
            </a:br>
            <a:r>
              <a:rPr lang="fa-IR" sz="2200" b="1" dirty="0">
                <a:solidFill>
                  <a:srgbClr val="002060"/>
                </a:solidFill>
                <a:cs typeface="B Titr" pitchFamily="2" charset="-78"/>
              </a:rPr>
              <a:t>چه کسی حاضر است برای پاسخ این سوال هزینه </a:t>
            </a:r>
            <a:r>
              <a:rPr lang="fa-IR" sz="2200" b="1" dirty="0" smtClean="0">
                <a:solidFill>
                  <a:srgbClr val="002060"/>
                </a:solidFill>
                <a:cs typeface="B Titr" pitchFamily="2" charset="-78"/>
              </a:rPr>
              <a:t>کند؟</a:t>
            </a:r>
            <a:r>
              <a:rPr lang="en-US" sz="2400" b="1" dirty="0">
                <a:solidFill>
                  <a:srgbClr val="002060"/>
                </a:solidFill>
                <a:cs typeface="B Titr" pitchFamily="2" charset="-78"/>
              </a:rPr>
              <a:t/>
            </a:r>
            <a:br>
              <a:rPr lang="en-US" sz="2400" b="1" dirty="0">
                <a:solidFill>
                  <a:srgbClr val="002060"/>
                </a:solidFill>
                <a:cs typeface="B Titr" pitchFamily="2" charset="-78"/>
              </a:rPr>
            </a:br>
            <a:endParaRPr lang="fa-IR" sz="2400" b="1" dirty="0">
              <a:solidFill>
                <a:srgbClr val="002060"/>
              </a:solidFill>
              <a:cs typeface="B Titr" pitchFamily="2" charset="-78"/>
            </a:endParaRPr>
          </a:p>
        </p:txBody>
      </p:sp>
      <p:sp>
        <p:nvSpPr>
          <p:cNvPr id="3" name="Subtitle 2"/>
          <p:cNvSpPr>
            <a:spLocks noGrp="1"/>
          </p:cNvSpPr>
          <p:nvPr>
            <p:ph type="subTitle" idx="1"/>
          </p:nvPr>
        </p:nvSpPr>
        <p:spPr>
          <a:xfrm>
            <a:off x="1752600" y="1066800"/>
            <a:ext cx="6715172" cy="866800"/>
          </a:xfrm>
        </p:spPr>
        <p:txBody>
          <a:bodyPr>
            <a:normAutofit/>
          </a:bodyPr>
          <a:lstStyle/>
          <a:p>
            <a:r>
              <a:rPr lang="fa-IR" b="1" dirty="0" smtClean="0">
                <a:solidFill>
                  <a:srgbClr val="002060"/>
                </a:solidFill>
                <a:cs typeface="B Titr" pitchFamily="2" charset="-78"/>
              </a:rPr>
              <a:t>شناسایی مخاطب پژوهش</a:t>
            </a:r>
            <a:r>
              <a:rPr lang="en-US" b="1" dirty="0">
                <a:solidFill>
                  <a:srgbClr val="FF0000"/>
                </a:solidFill>
              </a:rPr>
              <a:t> </a:t>
            </a:r>
          </a:p>
          <a:p>
            <a:endParaRPr lang="fa-IR" b="1" dirty="0">
              <a:solidFill>
                <a:srgbClr val="FF0000"/>
              </a:solidFill>
            </a:endParaRPr>
          </a:p>
        </p:txBody>
      </p:sp>
      <p:sp>
        <p:nvSpPr>
          <p:cNvPr id="5" name="Footer Placeholder 3"/>
          <p:cNvSpPr>
            <a:spLocks noGrp="1"/>
          </p:cNvSpPr>
          <p:nvPr>
            <p:ph type="ftr" sz="quarter" idx="11"/>
          </p:nvPr>
        </p:nvSpPr>
        <p:spPr>
          <a:xfrm>
            <a:off x="457200" y="6356350"/>
            <a:ext cx="3048000" cy="365125"/>
          </a:xfrm>
        </p:spPr>
        <p:txBody>
          <a:bodyPr/>
          <a:lstStyle/>
          <a:p>
            <a:pPr>
              <a:defRPr/>
            </a:pPr>
            <a:r>
              <a:rPr lang="en-US" smtClean="0">
                <a:solidFill>
                  <a:prstClr val="black">
                    <a:tint val="75000"/>
                  </a:prstClr>
                </a:solidFill>
              </a:rPr>
              <a:t>Ayat Ahmadi Knowledge Utilization Research Center</a:t>
            </a:r>
            <a:endParaRPr lang="en-US" dirty="0">
              <a:solidFill>
                <a:prstClr val="black">
                  <a:tint val="75000"/>
                </a:prstClr>
              </a:solidFill>
            </a:endParaRPr>
          </a:p>
        </p:txBody>
      </p:sp>
    </p:spTree>
    <p:extLst>
      <p:ext uri="{BB962C8B-B14F-4D97-AF65-F5344CB8AC3E}">
        <p14:creationId xmlns="" xmlns:p14="http://schemas.microsoft.com/office/powerpoint/2010/main" val="19849399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56792"/>
            <a:ext cx="7772400" cy="4392488"/>
          </a:xfrm>
        </p:spPr>
        <p:txBody>
          <a:bodyPr>
            <a:normAutofit/>
          </a:bodyPr>
          <a:lstStyle/>
          <a:p>
            <a:pPr algn="r" rtl="1">
              <a:lnSpc>
                <a:spcPct val="200000"/>
              </a:lnSpc>
            </a:pPr>
            <a:r>
              <a:rPr lang="fa-IR" sz="2200" b="1" dirty="0" smtClean="0">
                <a:solidFill>
                  <a:srgbClr val="002060"/>
                </a:solidFill>
                <a:cs typeface="B Titr" pitchFamily="2" charset="-78"/>
              </a:rPr>
              <a:t>تصمیم گیرندگان نظام سلامت در سطوح مختلف</a:t>
            </a:r>
            <a:br>
              <a:rPr lang="fa-IR" sz="2200" b="1" dirty="0" smtClean="0">
                <a:solidFill>
                  <a:srgbClr val="002060"/>
                </a:solidFill>
                <a:cs typeface="B Titr" pitchFamily="2" charset="-78"/>
              </a:rPr>
            </a:br>
            <a:r>
              <a:rPr lang="fa-IR" sz="2200" b="1" dirty="0" smtClean="0">
                <a:solidFill>
                  <a:srgbClr val="002060"/>
                </a:solidFill>
                <a:cs typeface="B Titr" pitchFamily="2" charset="-78"/>
              </a:rPr>
              <a:t>ارایه دهندگان خدمات سلامت در سطوح مختلف</a:t>
            </a:r>
            <a:r>
              <a:rPr lang="en-US" sz="2200" b="1" dirty="0" smtClean="0">
                <a:solidFill>
                  <a:srgbClr val="002060"/>
                </a:solidFill>
                <a:cs typeface="B Titr" pitchFamily="2" charset="-78"/>
              </a:rPr>
              <a:t/>
            </a:r>
            <a:br>
              <a:rPr lang="en-US" sz="2200" b="1" dirty="0" smtClean="0">
                <a:solidFill>
                  <a:srgbClr val="002060"/>
                </a:solidFill>
                <a:cs typeface="B Titr" pitchFamily="2" charset="-78"/>
              </a:rPr>
            </a:br>
            <a:r>
              <a:rPr lang="fa-IR" sz="2200" b="1" dirty="0" smtClean="0">
                <a:solidFill>
                  <a:srgbClr val="002060"/>
                </a:solidFill>
                <a:cs typeface="B Titr" pitchFamily="2" charset="-78"/>
              </a:rPr>
              <a:t>گروه های مختلف مخاطب عمومی</a:t>
            </a:r>
            <a:br>
              <a:rPr lang="fa-IR" sz="2200" b="1" dirty="0" smtClean="0">
                <a:solidFill>
                  <a:srgbClr val="002060"/>
                </a:solidFill>
                <a:cs typeface="B Titr" pitchFamily="2" charset="-78"/>
              </a:rPr>
            </a:br>
            <a:r>
              <a:rPr lang="fa-IR" sz="2200" b="1" dirty="0" smtClean="0">
                <a:solidFill>
                  <a:srgbClr val="002060"/>
                </a:solidFill>
                <a:cs typeface="B Titr" pitchFamily="2" charset="-78"/>
              </a:rPr>
              <a:t>پژوهشگران</a:t>
            </a:r>
            <a:r>
              <a:rPr lang="en-US" sz="2200" b="1" dirty="0">
                <a:solidFill>
                  <a:srgbClr val="002060"/>
                </a:solidFill>
                <a:cs typeface="B Titr" pitchFamily="2" charset="-78"/>
              </a:rPr>
              <a:t/>
            </a:r>
            <a:br>
              <a:rPr lang="en-US" sz="2200" b="1" dirty="0">
                <a:solidFill>
                  <a:srgbClr val="002060"/>
                </a:solidFill>
                <a:cs typeface="B Titr" pitchFamily="2" charset="-78"/>
              </a:rPr>
            </a:br>
            <a:endParaRPr lang="fa-IR" sz="2200" b="1" dirty="0">
              <a:solidFill>
                <a:srgbClr val="002060"/>
              </a:solidFill>
              <a:cs typeface="B Titr" pitchFamily="2" charset="-78"/>
            </a:endParaRPr>
          </a:p>
        </p:txBody>
      </p:sp>
      <p:sp>
        <p:nvSpPr>
          <p:cNvPr id="3" name="Subtitle 2"/>
          <p:cNvSpPr>
            <a:spLocks noGrp="1"/>
          </p:cNvSpPr>
          <p:nvPr>
            <p:ph type="subTitle" idx="1"/>
          </p:nvPr>
        </p:nvSpPr>
        <p:spPr>
          <a:xfrm>
            <a:off x="1835696" y="762000"/>
            <a:ext cx="6715172" cy="866800"/>
          </a:xfrm>
        </p:spPr>
        <p:txBody>
          <a:bodyPr>
            <a:normAutofit/>
          </a:bodyPr>
          <a:lstStyle/>
          <a:p>
            <a:r>
              <a:rPr lang="fa-IR" b="1" dirty="0">
                <a:solidFill>
                  <a:srgbClr val="002060"/>
                </a:solidFill>
                <a:cs typeface="B Titr" pitchFamily="2" charset="-78"/>
              </a:rPr>
              <a:t>انواع مخاطبان پژوهش </a:t>
            </a:r>
            <a:r>
              <a:rPr lang="fa-IR" b="1" dirty="0">
                <a:solidFill>
                  <a:srgbClr val="FF0000"/>
                </a:solidFill>
              </a:rPr>
              <a:t> </a:t>
            </a:r>
            <a:endParaRPr lang="en-US" b="1" dirty="0">
              <a:solidFill>
                <a:srgbClr val="FF0000"/>
              </a:solidFill>
            </a:endParaRPr>
          </a:p>
          <a:p>
            <a:endParaRPr lang="fa-IR" b="1" dirty="0">
              <a:solidFill>
                <a:srgbClr val="FF0000"/>
              </a:solidFill>
            </a:endParaRPr>
          </a:p>
        </p:txBody>
      </p:sp>
      <p:sp>
        <p:nvSpPr>
          <p:cNvPr id="5" name="Footer Placeholder 3"/>
          <p:cNvSpPr>
            <a:spLocks noGrp="1"/>
          </p:cNvSpPr>
          <p:nvPr>
            <p:ph type="ftr" sz="quarter" idx="11"/>
          </p:nvPr>
        </p:nvSpPr>
        <p:spPr>
          <a:xfrm>
            <a:off x="457200" y="6356350"/>
            <a:ext cx="3048000" cy="365125"/>
          </a:xfrm>
        </p:spPr>
        <p:txBody>
          <a:bodyPr/>
          <a:lstStyle/>
          <a:p>
            <a:pPr>
              <a:defRPr/>
            </a:pPr>
            <a:r>
              <a:rPr lang="en-US" smtClean="0">
                <a:solidFill>
                  <a:prstClr val="black">
                    <a:tint val="75000"/>
                  </a:prstClr>
                </a:solidFill>
              </a:rPr>
              <a:t>Ayat Ahmadi Knowledge Utilization Research Center</a:t>
            </a:r>
            <a:endParaRPr lang="en-US" dirty="0">
              <a:solidFill>
                <a:prstClr val="black">
                  <a:tint val="75000"/>
                </a:prstClr>
              </a:solidFill>
            </a:endParaRPr>
          </a:p>
        </p:txBody>
      </p:sp>
      <p:pic>
        <p:nvPicPr>
          <p:cNvPr id="45058" name="Picture 2" descr="https://encrypted-tbn0.gstatic.com/images?q=tbn:ANd9GcT2zQwVFtO-IW-BBkQY8tVMXEpr0B09jzC5ZYYZOG_7FBH9U5Z-"/>
          <p:cNvPicPr>
            <a:picLocks noChangeAspect="1" noChangeArrowheads="1"/>
          </p:cNvPicPr>
          <p:nvPr/>
        </p:nvPicPr>
        <p:blipFill>
          <a:blip r:embed="rId2"/>
          <a:srcRect/>
          <a:stretch>
            <a:fillRect/>
          </a:stretch>
        </p:blipFill>
        <p:spPr bwMode="auto">
          <a:xfrm>
            <a:off x="1" y="3723687"/>
            <a:ext cx="4419599" cy="2467562"/>
          </a:xfrm>
          <a:prstGeom prst="rect">
            <a:avLst/>
          </a:prstGeom>
          <a:noFill/>
        </p:spPr>
      </p:pic>
    </p:spTree>
    <p:extLst>
      <p:ext uri="{BB962C8B-B14F-4D97-AF65-F5344CB8AC3E}">
        <p14:creationId xmlns="" xmlns:p14="http://schemas.microsoft.com/office/powerpoint/2010/main" val="8324450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9460"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03648" y="1412776"/>
            <a:ext cx="6524855" cy="39823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Tree>
    <p:extLst>
      <p:ext uri="{BB962C8B-B14F-4D97-AF65-F5344CB8AC3E}">
        <p14:creationId xmlns="" xmlns:p14="http://schemas.microsoft.com/office/powerpoint/2010/main" val="39880157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ct val="20000"/>
              </a:spcBef>
            </a:pPr>
            <a:r>
              <a:rPr lang="fa-IR" sz="3200" b="1" dirty="0" smtClean="0">
                <a:solidFill>
                  <a:srgbClr val="002060"/>
                </a:solidFill>
                <a:ea typeface="+mn-ea"/>
                <a:cs typeface="B Titr" pitchFamily="2" charset="-78"/>
              </a:rPr>
              <a:t>انواع مخاطبان پژوهش </a:t>
            </a:r>
            <a:r>
              <a:rPr lang="fa-IR" sz="3200" b="1" dirty="0" smtClean="0">
                <a:solidFill>
                  <a:srgbClr val="FF0000"/>
                </a:solidFill>
                <a:ea typeface="+mn-ea"/>
                <a:cs typeface="Arial"/>
              </a:rPr>
              <a:t> </a:t>
            </a:r>
            <a:endParaRPr lang="en-US" dirty="0"/>
          </a:p>
        </p:txBody>
      </p:sp>
      <p:sp>
        <p:nvSpPr>
          <p:cNvPr id="3" name="Content Placeholder 2"/>
          <p:cNvSpPr>
            <a:spLocks noGrp="1"/>
          </p:cNvSpPr>
          <p:nvPr>
            <p:ph idx="1"/>
          </p:nvPr>
        </p:nvSpPr>
        <p:spPr/>
        <p:txBody>
          <a:bodyPr>
            <a:normAutofit fontScale="70000" lnSpcReduction="20000"/>
          </a:bodyPr>
          <a:lstStyle/>
          <a:p>
            <a:pPr algn="r" rtl="1">
              <a:lnSpc>
                <a:spcPct val="150000"/>
              </a:lnSpc>
            </a:pPr>
            <a:r>
              <a:rPr lang="fa-IR" b="1" dirty="0" smtClean="0">
                <a:solidFill>
                  <a:srgbClr val="002060"/>
                </a:solidFill>
                <a:cs typeface="B Titr" pitchFamily="2" charset="-78"/>
              </a:rPr>
              <a:t>تصمیم گیرندگان نظام سلامت در سطوح مختلف</a:t>
            </a:r>
            <a:r>
              <a:rPr lang="en-US" b="1" dirty="0" smtClean="0">
                <a:solidFill>
                  <a:srgbClr val="002060"/>
                </a:solidFill>
                <a:cs typeface="B Titr" pitchFamily="2" charset="-78"/>
              </a:rPr>
              <a:t>:</a:t>
            </a:r>
          </a:p>
          <a:p>
            <a:pPr algn="ctr" rtl="1">
              <a:lnSpc>
                <a:spcPct val="150000"/>
              </a:lnSpc>
              <a:buNone/>
            </a:pPr>
            <a:r>
              <a:rPr lang="fa-IR" sz="2400" b="1" dirty="0" smtClean="0">
                <a:solidFill>
                  <a:srgbClr val="FF0000"/>
                </a:solidFill>
                <a:cs typeface="B Titr" pitchFamily="2" charset="-78"/>
              </a:rPr>
              <a:t>تصمیم گیرندگان در زمینه اجرای همگانی واکسیناسیون </a:t>
            </a:r>
            <a:r>
              <a:rPr lang="en-US" sz="2400" b="1" dirty="0" smtClean="0">
                <a:solidFill>
                  <a:srgbClr val="FF0000"/>
                </a:solidFill>
                <a:cs typeface="B Titr" pitchFamily="2" charset="-78"/>
              </a:rPr>
              <a:t>HPV</a:t>
            </a:r>
            <a:endParaRPr lang="fa-IR" sz="2400" b="1" dirty="0" smtClean="0">
              <a:solidFill>
                <a:srgbClr val="FF0000"/>
              </a:solidFill>
              <a:cs typeface="B Titr" pitchFamily="2" charset="-78"/>
            </a:endParaRPr>
          </a:p>
          <a:p>
            <a:pPr algn="ctr" rtl="1">
              <a:lnSpc>
                <a:spcPct val="150000"/>
              </a:lnSpc>
              <a:buNone/>
            </a:pPr>
            <a:endParaRPr lang="en-US" sz="2400" b="1" dirty="0" smtClean="0">
              <a:solidFill>
                <a:srgbClr val="FF0000"/>
              </a:solidFill>
              <a:cs typeface="B Titr" pitchFamily="2" charset="-78"/>
            </a:endParaRPr>
          </a:p>
          <a:p>
            <a:pPr algn="r" rtl="1">
              <a:lnSpc>
                <a:spcPct val="150000"/>
              </a:lnSpc>
            </a:pPr>
            <a:r>
              <a:rPr lang="fa-IR" b="1" dirty="0" smtClean="0">
                <a:solidFill>
                  <a:srgbClr val="002060"/>
                </a:solidFill>
                <a:cs typeface="B Titr" pitchFamily="2" charset="-78"/>
              </a:rPr>
              <a:t>ارایه دهندگان خدمات سلامت در سطوح مختلف</a:t>
            </a:r>
            <a:r>
              <a:rPr lang="en-US" b="1" dirty="0" smtClean="0">
                <a:solidFill>
                  <a:srgbClr val="002060"/>
                </a:solidFill>
                <a:cs typeface="B Titr" pitchFamily="2" charset="-78"/>
              </a:rPr>
              <a:t>:</a:t>
            </a:r>
          </a:p>
          <a:p>
            <a:pPr algn="ctr" rtl="1">
              <a:lnSpc>
                <a:spcPct val="150000"/>
              </a:lnSpc>
              <a:buNone/>
            </a:pPr>
            <a:r>
              <a:rPr lang="fa-IR" sz="2400" b="1" dirty="0" smtClean="0">
                <a:solidFill>
                  <a:srgbClr val="FF0000"/>
                </a:solidFill>
                <a:cs typeface="B Titr" pitchFamily="2" charset="-78"/>
              </a:rPr>
              <a:t>متخصصین ارتوپدی که در درمان آسیب </a:t>
            </a:r>
            <a:r>
              <a:rPr lang="en-US" sz="2400" b="1" dirty="0" smtClean="0">
                <a:solidFill>
                  <a:srgbClr val="FF0000"/>
                </a:solidFill>
                <a:cs typeface="B Titr" pitchFamily="2" charset="-78"/>
              </a:rPr>
              <a:t>ACL</a:t>
            </a:r>
            <a:r>
              <a:rPr lang="fa-IR" sz="2400" b="1" dirty="0" smtClean="0">
                <a:solidFill>
                  <a:srgbClr val="FF0000"/>
                </a:solidFill>
                <a:cs typeface="B Titr" pitchFamily="2" charset="-78"/>
              </a:rPr>
              <a:t> فعالیت می کنند</a:t>
            </a:r>
          </a:p>
          <a:p>
            <a:pPr algn="ctr" rtl="1">
              <a:lnSpc>
                <a:spcPct val="150000"/>
              </a:lnSpc>
              <a:buNone/>
            </a:pPr>
            <a:endParaRPr lang="en-US" sz="2400" b="1" dirty="0" smtClean="0">
              <a:solidFill>
                <a:srgbClr val="FF0000"/>
              </a:solidFill>
              <a:cs typeface="B Titr" pitchFamily="2" charset="-78"/>
            </a:endParaRPr>
          </a:p>
          <a:p>
            <a:pPr algn="r" rtl="1">
              <a:lnSpc>
                <a:spcPct val="150000"/>
              </a:lnSpc>
            </a:pPr>
            <a:r>
              <a:rPr lang="fa-IR" b="1" dirty="0" smtClean="0">
                <a:solidFill>
                  <a:srgbClr val="002060"/>
                </a:solidFill>
                <a:cs typeface="B Titr" pitchFamily="2" charset="-78"/>
              </a:rPr>
              <a:t>گروه های مختلف مخاطب عمومی:</a:t>
            </a:r>
          </a:p>
          <a:p>
            <a:pPr algn="ctr" rtl="1">
              <a:lnSpc>
                <a:spcPct val="150000"/>
              </a:lnSpc>
              <a:buNone/>
            </a:pPr>
            <a:r>
              <a:rPr lang="fa-IR" sz="2400" b="1" dirty="0" smtClean="0">
                <a:solidFill>
                  <a:srgbClr val="FF0000"/>
                </a:solidFill>
                <a:cs typeface="B Titr" pitchFamily="2" charset="-78"/>
              </a:rPr>
              <a:t>زنان بالای 45 سال با سابقه خانوادگی ابتلا به سرطان سینه</a:t>
            </a:r>
            <a:endParaRPr lang="en-US" sz="2400" b="1" dirty="0" smtClean="0">
              <a:solidFill>
                <a:srgbClr val="FF0000"/>
              </a:solidFill>
              <a:cs typeface="B Titr" pitchFamily="2" charset="-78"/>
            </a:endParaRPr>
          </a:p>
          <a:p>
            <a:pPr algn="r" rtl="1">
              <a:lnSpc>
                <a:spcPct val="150000"/>
              </a:lnSpc>
            </a:pPr>
            <a:r>
              <a:rPr lang="fa-IR" b="1" dirty="0" smtClean="0">
                <a:solidFill>
                  <a:srgbClr val="002060"/>
                </a:solidFill>
                <a:cs typeface="B Titr" pitchFamily="2" charset="-78"/>
              </a:rPr>
              <a:t>پژوهشگران:</a:t>
            </a:r>
          </a:p>
          <a:p>
            <a:pPr algn="ctr" rtl="1">
              <a:lnSpc>
                <a:spcPct val="150000"/>
              </a:lnSpc>
              <a:buNone/>
            </a:pPr>
            <a:r>
              <a:rPr lang="fa-IR" sz="2400" b="1" dirty="0" smtClean="0">
                <a:solidFill>
                  <a:srgbClr val="FF0000"/>
                </a:solidFill>
                <a:cs typeface="B Titr" pitchFamily="2" charset="-78"/>
              </a:rPr>
              <a:t>پژوهشگرانی که در زمینه روش های پیشگیری از ابتلا به عوارض دیابت فعالیت می کنند</a:t>
            </a:r>
            <a:endParaRPr lang="en-US" sz="2400" b="1" dirty="0" smtClean="0">
              <a:solidFill>
                <a:srgbClr val="FF0000"/>
              </a:solidFill>
              <a:cs typeface="B Titr" pitchFamily="2" charset="-78"/>
            </a:endParaRPr>
          </a:p>
        </p:txBody>
      </p:sp>
      <p:sp>
        <p:nvSpPr>
          <p:cNvPr id="4" name="Footer Placeholder 3"/>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Tree>
    <p:extLst>
      <p:ext uri="{BB962C8B-B14F-4D97-AF65-F5344CB8AC3E}">
        <p14:creationId xmlns="" xmlns:p14="http://schemas.microsoft.com/office/powerpoint/2010/main" val="8055854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ct val="20000"/>
              </a:spcBef>
            </a:pPr>
            <a:r>
              <a:rPr lang="fa-IR" sz="3200" b="1" dirty="0" smtClean="0">
                <a:solidFill>
                  <a:srgbClr val="002060"/>
                </a:solidFill>
                <a:ea typeface="+mn-ea"/>
                <a:cs typeface="B Titr" pitchFamily="2" charset="-78"/>
              </a:rPr>
              <a:t>شناسایی انواع مخاطبان پژوهش </a:t>
            </a:r>
            <a:r>
              <a:rPr lang="fa-IR" sz="3200" b="1" dirty="0" smtClean="0">
                <a:solidFill>
                  <a:srgbClr val="FF0000"/>
                </a:solidFill>
                <a:ea typeface="+mn-ea"/>
                <a:cs typeface="Arial"/>
              </a:rPr>
              <a:t> </a:t>
            </a:r>
            <a:endParaRPr lang="en-US" dirty="0"/>
          </a:p>
        </p:txBody>
      </p:sp>
      <p:sp>
        <p:nvSpPr>
          <p:cNvPr id="3" name="Content Placeholder 2"/>
          <p:cNvSpPr>
            <a:spLocks noGrp="1"/>
          </p:cNvSpPr>
          <p:nvPr>
            <p:ph idx="1"/>
          </p:nvPr>
        </p:nvSpPr>
        <p:spPr/>
        <p:txBody>
          <a:bodyPr>
            <a:normAutofit fontScale="62500" lnSpcReduction="20000"/>
          </a:bodyPr>
          <a:lstStyle/>
          <a:p>
            <a:pPr algn="r" rtl="1">
              <a:lnSpc>
                <a:spcPct val="150000"/>
              </a:lnSpc>
            </a:pPr>
            <a:r>
              <a:rPr lang="fa-IR" b="1" dirty="0" smtClean="0">
                <a:solidFill>
                  <a:srgbClr val="002060"/>
                </a:solidFill>
                <a:cs typeface="B Titr" pitchFamily="2" charset="-78"/>
              </a:rPr>
              <a:t>تصمیم گیرندگان نظام سلامت در سطوح مختلف</a:t>
            </a:r>
            <a:r>
              <a:rPr lang="en-US" b="1" dirty="0" smtClean="0">
                <a:solidFill>
                  <a:srgbClr val="002060"/>
                </a:solidFill>
                <a:cs typeface="B Titr" pitchFamily="2" charset="-78"/>
              </a:rPr>
              <a:t>:</a:t>
            </a:r>
          </a:p>
          <a:p>
            <a:pPr algn="ctr" rtl="1">
              <a:lnSpc>
                <a:spcPct val="150000"/>
              </a:lnSpc>
              <a:buNone/>
            </a:pPr>
            <a:r>
              <a:rPr lang="fa-IR" sz="2400" b="1" dirty="0" smtClean="0">
                <a:solidFill>
                  <a:srgbClr val="FF0000"/>
                </a:solidFill>
                <a:cs typeface="B Titr" pitchFamily="2" charset="-78"/>
              </a:rPr>
              <a:t>در مورد قوانین و ساختارها تصمیم گیری می کنند که سلامت  گروهی از افراد را به صورت جمعی تحت تاثیر قرار می دهد</a:t>
            </a:r>
          </a:p>
          <a:p>
            <a:pPr algn="ctr" rtl="1">
              <a:lnSpc>
                <a:spcPct val="150000"/>
              </a:lnSpc>
              <a:buNone/>
            </a:pPr>
            <a:endParaRPr lang="en-US" sz="2400" b="1" dirty="0" smtClean="0">
              <a:solidFill>
                <a:srgbClr val="FF0000"/>
              </a:solidFill>
              <a:cs typeface="B Titr" pitchFamily="2" charset="-78"/>
            </a:endParaRPr>
          </a:p>
          <a:p>
            <a:pPr algn="r" rtl="1">
              <a:lnSpc>
                <a:spcPct val="150000"/>
              </a:lnSpc>
            </a:pPr>
            <a:r>
              <a:rPr lang="fa-IR" b="1" dirty="0" smtClean="0">
                <a:solidFill>
                  <a:srgbClr val="002060"/>
                </a:solidFill>
                <a:cs typeface="B Titr" pitchFamily="2" charset="-78"/>
              </a:rPr>
              <a:t>ارایه دهندگان خدمات سلامت در سطوح مختلف</a:t>
            </a:r>
            <a:r>
              <a:rPr lang="en-US" b="1" dirty="0" smtClean="0">
                <a:solidFill>
                  <a:srgbClr val="002060"/>
                </a:solidFill>
                <a:cs typeface="B Titr" pitchFamily="2" charset="-78"/>
              </a:rPr>
              <a:t>:</a:t>
            </a:r>
          </a:p>
          <a:p>
            <a:pPr algn="ctr" rtl="1">
              <a:lnSpc>
                <a:spcPct val="150000"/>
              </a:lnSpc>
              <a:buNone/>
            </a:pPr>
            <a:r>
              <a:rPr lang="fa-IR" sz="2400" b="1" dirty="0" smtClean="0">
                <a:solidFill>
                  <a:srgbClr val="FF0000"/>
                </a:solidFill>
                <a:cs typeface="B Titr" pitchFamily="2" charset="-78"/>
              </a:rPr>
              <a:t>در مورد فعالیت حرفه ای تصمیم گیری می کنند که سلامت  گروهی از افراد را به صورت تک به تک تحت تاثیر قرار می دهند</a:t>
            </a:r>
          </a:p>
          <a:p>
            <a:pPr algn="ctr" rtl="1">
              <a:lnSpc>
                <a:spcPct val="150000"/>
              </a:lnSpc>
              <a:buNone/>
            </a:pPr>
            <a:endParaRPr lang="en-US" sz="2400" b="1" dirty="0" smtClean="0">
              <a:solidFill>
                <a:srgbClr val="FF0000"/>
              </a:solidFill>
              <a:cs typeface="B Titr" pitchFamily="2" charset="-78"/>
            </a:endParaRPr>
          </a:p>
          <a:p>
            <a:pPr algn="r" rtl="1">
              <a:lnSpc>
                <a:spcPct val="150000"/>
              </a:lnSpc>
            </a:pPr>
            <a:r>
              <a:rPr lang="fa-IR" b="1" dirty="0" smtClean="0">
                <a:solidFill>
                  <a:srgbClr val="002060"/>
                </a:solidFill>
                <a:cs typeface="B Titr" pitchFamily="2" charset="-78"/>
              </a:rPr>
              <a:t>گروه های مختلف مخاطب عمومی:</a:t>
            </a:r>
          </a:p>
          <a:p>
            <a:pPr algn="ctr" rtl="1">
              <a:lnSpc>
                <a:spcPct val="150000"/>
              </a:lnSpc>
              <a:buNone/>
            </a:pPr>
            <a:r>
              <a:rPr lang="fa-IR" sz="2400" b="1" dirty="0" smtClean="0">
                <a:solidFill>
                  <a:srgbClr val="FF0000"/>
                </a:solidFill>
                <a:cs typeface="B Titr" pitchFamily="2" charset="-78"/>
              </a:rPr>
              <a:t>در مورد سلامت خود یا نزدیکان خود تصمیم می گیرند</a:t>
            </a:r>
            <a:endParaRPr lang="en-US" sz="2400" b="1" dirty="0" smtClean="0">
              <a:solidFill>
                <a:srgbClr val="FF0000"/>
              </a:solidFill>
              <a:cs typeface="B Titr" pitchFamily="2" charset="-78"/>
            </a:endParaRPr>
          </a:p>
          <a:p>
            <a:pPr algn="r" rtl="1">
              <a:lnSpc>
                <a:spcPct val="150000"/>
              </a:lnSpc>
            </a:pPr>
            <a:r>
              <a:rPr lang="fa-IR" b="1" dirty="0" smtClean="0">
                <a:solidFill>
                  <a:srgbClr val="002060"/>
                </a:solidFill>
                <a:cs typeface="B Titr" pitchFamily="2" charset="-78"/>
              </a:rPr>
              <a:t>پژوهشگران:</a:t>
            </a:r>
          </a:p>
          <a:p>
            <a:pPr algn="ctr" rtl="1">
              <a:lnSpc>
                <a:spcPct val="150000"/>
              </a:lnSpc>
              <a:buNone/>
            </a:pPr>
            <a:r>
              <a:rPr lang="fa-IR" sz="2400" b="1" dirty="0" smtClean="0">
                <a:solidFill>
                  <a:srgbClr val="FF0000"/>
                </a:solidFill>
                <a:cs typeface="B Titr" pitchFamily="2" charset="-78"/>
              </a:rPr>
              <a:t>در مورد اطلاعات مورد نیاز برای به کاربردن در یک  تئوری تغییر  در سلامت و نحوه برآورده کردن اطلاعات مربوط به آن تصمیم گیری می کنند</a:t>
            </a:r>
            <a:endParaRPr lang="en-US" sz="2400" b="1" dirty="0" smtClean="0">
              <a:solidFill>
                <a:srgbClr val="FF0000"/>
              </a:solidFill>
              <a:cs typeface="B Titr" pitchFamily="2" charset="-78"/>
            </a:endParaRPr>
          </a:p>
        </p:txBody>
      </p:sp>
      <p:sp>
        <p:nvSpPr>
          <p:cNvPr id="4" name="Footer Placeholder 3"/>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Tree>
    <p:extLst>
      <p:ext uri="{BB962C8B-B14F-4D97-AF65-F5344CB8AC3E}">
        <p14:creationId xmlns="" xmlns:p14="http://schemas.microsoft.com/office/powerpoint/2010/main" val="8055854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828800"/>
            <a:ext cx="7772400" cy="2886095"/>
          </a:xfrm>
        </p:spPr>
        <p:txBody>
          <a:bodyPr>
            <a:normAutofit/>
          </a:bodyPr>
          <a:lstStyle/>
          <a:p>
            <a:pPr>
              <a:lnSpc>
                <a:spcPct val="150000"/>
              </a:lnSpc>
            </a:pPr>
            <a:r>
              <a:rPr lang="en-US" sz="3600" b="1" dirty="0" smtClean="0">
                <a:solidFill>
                  <a:srgbClr val="002060"/>
                </a:solidFill>
                <a:cs typeface="B Titr" pitchFamily="2" charset="-78"/>
              </a:rPr>
              <a:t/>
            </a:r>
            <a:br>
              <a:rPr lang="en-US" sz="3600" b="1" dirty="0" smtClean="0">
                <a:solidFill>
                  <a:srgbClr val="002060"/>
                </a:solidFill>
                <a:cs typeface="B Titr" pitchFamily="2" charset="-78"/>
              </a:rPr>
            </a:br>
            <a:endParaRPr lang="fa-IR" sz="3600" b="1" dirty="0">
              <a:solidFill>
                <a:srgbClr val="002060"/>
              </a:solidFill>
              <a:cs typeface="B Titr" pitchFamily="2" charset="-78"/>
            </a:endParaRPr>
          </a:p>
        </p:txBody>
      </p:sp>
      <p:sp>
        <p:nvSpPr>
          <p:cNvPr id="3" name="Subtitle 2"/>
          <p:cNvSpPr>
            <a:spLocks noGrp="1"/>
          </p:cNvSpPr>
          <p:nvPr>
            <p:ph type="subTitle" idx="1"/>
          </p:nvPr>
        </p:nvSpPr>
        <p:spPr>
          <a:xfrm>
            <a:off x="1214414" y="4500570"/>
            <a:ext cx="6715172" cy="2038352"/>
          </a:xfrm>
        </p:spPr>
        <p:txBody>
          <a:bodyPr>
            <a:normAutofit/>
          </a:bodyPr>
          <a:lstStyle/>
          <a:p>
            <a:r>
              <a:rPr lang="fa-IR" b="1" dirty="0">
                <a:solidFill>
                  <a:srgbClr val="FF0000"/>
                </a:solidFill>
              </a:rPr>
              <a:t> </a:t>
            </a:r>
            <a:endParaRPr lang="en-US" b="1" dirty="0">
              <a:solidFill>
                <a:srgbClr val="FF0000"/>
              </a:solidFill>
            </a:endParaRPr>
          </a:p>
          <a:p>
            <a:r>
              <a:rPr lang="en-US" b="1" dirty="0">
                <a:solidFill>
                  <a:srgbClr val="FF0000"/>
                </a:solidFill>
              </a:rPr>
              <a:t> </a:t>
            </a:r>
          </a:p>
          <a:p>
            <a:endParaRPr lang="fa-IR" b="1" dirty="0">
              <a:solidFill>
                <a:srgbClr val="FF0000"/>
              </a:solidFill>
            </a:endParaRPr>
          </a:p>
        </p:txBody>
      </p:sp>
      <p:sp>
        <p:nvSpPr>
          <p:cNvPr id="4" name="Rectangle 3"/>
          <p:cNvSpPr/>
          <p:nvPr/>
        </p:nvSpPr>
        <p:spPr>
          <a:xfrm>
            <a:off x="971600" y="637373"/>
            <a:ext cx="2232248" cy="1080120"/>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Bookman Old Style"/>
                <a:ea typeface="+mj-ea"/>
                <a:cs typeface="B Titr" pitchFamily="2" charset="-78"/>
              </a:rPr>
              <a:t>What</a:t>
            </a:r>
            <a:endParaRPr lang="en-US" dirty="0"/>
          </a:p>
        </p:txBody>
      </p:sp>
      <p:sp>
        <p:nvSpPr>
          <p:cNvPr id="5" name="Rectangle 4"/>
          <p:cNvSpPr/>
          <p:nvPr/>
        </p:nvSpPr>
        <p:spPr>
          <a:xfrm>
            <a:off x="3190132" y="2492896"/>
            <a:ext cx="2232248" cy="1080120"/>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cs typeface="B Titr" pitchFamily="2" charset="-78"/>
              </a:rPr>
              <a:t>By </a:t>
            </a:r>
            <a:r>
              <a:rPr lang="en-US" sz="3600" b="1" dirty="0" smtClean="0">
                <a:solidFill>
                  <a:srgbClr val="002060"/>
                </a:solidFill>
                <a:cs typeface="B Titr" pitchFamily="2" charset="-78"/>
              </a:rPr>
              <a:t>Whom/</a:t>
            </a:r>
          </a:p>
          <a:p>
            <a:pPr algn="ctr"/>
            <a:r>
              <a:rPr lang="en-US" sz="3600" b="1" dirty="0" smtClean="0">
                <a:solidFill>
                  <a:srgbClr val="002060"/>
                </a:solidFill>
                <a:cs typeface="B Titr" pitchFamily="2" charset="-78"/>
              </a:rPr>
              <a:t>How</a:t>
            </a:r>
            <a:endParaRPr lang="en-US" sz="3600" b="1" dirty="0">
              <a:solidFill>
                <a:srgbClr val="002060"/>
              </a:solidFill>
              <a:cs typeface="B Titr" pitchFamily="2" charset="-78"/>
            </a:endParaRPr>
          </a:p>
        </p:txBody>
      </p:sp>
      <p:sp>
        <p:nvSpPr>
          <p:cNvPr id="6" name="Rectangle 5"/>
          <p:cNvSpPr/>
          <p:nvPr/>
        </p:nvSpPr>
        <p:spPr>
          <a:xfrm>
            <a:off x="5422380" y="4365104"/>
            <a:ext cx="2232248" cy="1080120"/>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cs typeface="B Titr" pitchFamily="2" charset="-78"/>
              </a:rPr>
              <a:t>To </a:t>
            </a:r>
            <a:r>
              <a:rPr lang="en-US" sz="3600" b="1" dirty="0" smtClean="0">
                <a:solidFill>
                  <a:srgbClr val="002060"/>
                </a:solidFill>
                <a:cs typeface="B Titr" pitchFamily="2" charset="-78"/>
              </a:rPr>
              <a:t>Whom</a:t>
            </a:r>
          </a:p>
        </p:txBody>
      </p:sp>
      <p:sp>
        <p:nvSpPr>
          <p:cNvPr id="7" name="Footer Placeholder 6"/>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8" name="Oval 7"/>
          <p:cNvSpPr/>
          <p:nvPr/>
        </p:nvSpPr>
        <p:spPr>
          <a:xfrm>
            <a:off x="5105400" y="3657600"/>
            <a:ext cx="2971800" cy="2362200"/>
          </a:xfrm>
          <a:prstGeom prst="ellipse">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7439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3.33333E-6 4.44444E-6 L -0.22916 -0.26112 " pathEditMode="relative" rAng="0" ptsTypes="AA">
                                      <p:cBhvr>
                                        <p:cTn id="6" dur="2000" fill="hold"/>
                                        <p:tgtEl>
                                          <p:spTgt spid="8"/>
                                        </p:tgtEl>
                                        <p:attrNameLst>
                                          <p:attrName>ppt_x</p:attrName>
                                          <p:attrName>ppt_y</p:attrName>
                                        </p:attrNameLst>
                                      </p:cBhvr>
                                      <p:rCtr x="-115" y="-1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grpSp>
        <p:nvGrpSpPr>
          <p:cNvPr id="5" name="Group 6"/>
          <p:cNvGrpSpPr/>
          <p:nvPr/>
        </p:nvGrpSpPr>
        <p:grpSpPr>
          <a:xfrm>
            <a:off x="0" y="690563"/>
            <a:ext cx="9163050" cy="5476875"/>
            <a:chOff x="0" y="690563"/>
            <a:chExt cx="9163050" cy="5476875"/>
          </a:xfrm>
        </p:grpSpPr>
        <p:grpSp>
          <p:nvGrpSpPr>
            <p:cNvPr id="7" name="Group 4"/>
            <p:cNvGrpSpPr/>
            <p:nvPr/>
          </p:nvGrpSpPr>
          <p:grpSpPr>
            <a:xfrm>
              <a:off x="0" y="690563"/>
              <a:ext cx="9163050" cy="5476875"/>
              <a:chOff x="0" y="690563"/>
              <a:chExt cx="9163050" cy="5476875"/>
            </a:xfrm>
          </p:grpSpPr>
          <p:pic>
            <p:nvPicPr>
              <p:cNvPr id="1433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690563"/>
                <a:ext cx="9163050" cy="547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652120" y="3037027"/>
                <a:ext cx="936104" cy="504056"/>
              </a:xfrm>
              <a:prstGeom prst="rect">
                <a:avLst/>
              </a:prstGeom>
              <a:solidFill>
                <a:schemeClr val="bg1">
                  <a:lumMod val="9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P</a:t>
                </a:r>
                <a:r>
                  <a:rPr lang="en-US" dirty="0" smtClean="0">
                    <a:solidFill>
                      <a:prstClr val="black"/>
                    </a:solidFill>
                  </a:rPr>
                  <a:t>ublic</a:t>
                </a:r>
                <a:endParaRPr lang="en-US" dirty="0">
                  <a:solidFill>
                    <a:prstClr val="black"/>
                  </a:solidFill>
                </a:endParaRPr>
              </a:p>
            </p:txBody>
          </p:sp>
          <p:sp>
            <p:nvSpPr>
              <p:cNvPr id="6" name="Rectangle 5"/>
              <p:cNvSpPr/>
              <p:nvPr/>
            </p:nvSpPr>
            <p:spPr>
              <a:xfrm>
                <a:off x="6804248" y="3037026"/>
                <a:ext cx="1631396" cy="607997"/>
              </a:xfrm>
              <a:prstGeom prst="rect">
                <a:avLst/>
              </a:prstGeom>
              <a:solidFill>
                <a:schemeClr val="bg1">
                  <a:lumMod val="9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Industry </a:t>
                </a:r>
                <a:endParaRPr lang="en-US" dirty="0">
                  <a:solidFill>
                    <a:prstClr val="black"/>
                  </a:solidFill>
                </a:endParaRPr>
              </a:p>
            </p:txBody>
          </p:sp>
        </p:grpSp>
        <p:pic>
          <p:nvPicPr>
            <p:cNvPr id="15362"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511678" y="982367"/>
              <a:ext cx="2592288" cy="4827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8" name="Footer Placeholder 7"/>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
        <p:nvSpPr>
          <p:cNvPr id="11" name="Rectangle 10"/>
          <p:cNvSpPr/>
          <p:nvPr/>
        </p:nvSpPr>
        <p:spPr>
          <a:xfrm>
            <a:off x="304800" y="3810000"/>
            <a:ext cx="8458200"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8679395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grpSp>
        <p:nvGrpSpPr>
          <p:cNvPr id="5" name="Group 6"/>
          <p:cNvGrpSpPr/>
          <p:nvPr/>
        </p:nvGrpSpPr>
        <p:grpSpPr>
          <a:xfrm>
            <a:off x="0" y="690563"/>
            <a:ext cx="9163050" cy="5476875"/>
            <a:chOff x="0" y="690563"/>
            <a:chExt cx="9163050" cy="5476875"/>
          </a:xfrm>
        </p:grpSpPr>
        <p:grpSp>
          <p:nvGrpSpPr>
            <p:cNvPr id="7" name="Group 4"/>
            <p:cNvGrpSpPr/>
            <p:nvPr/>
          </p:nvGrpSpPr>
          <p:grpSpPr>
            <a:xfrm>
              <a:off x="0" y="690563"/>
              <a:ext cx="9163050" cy="5476875"/>
              <a:chOff x="0" y="690563"/>
              <a:chExt cx="9163050" cy="5476875"/>
            </a:xfrm>
          </p:grpSpPr>
          <p:pic>
            <p:nvPicPr>
              <p:cNvPr id="1433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690563"/>
                <a:ext cx="9163050" cy="547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652120" y="3037027"/>
                <a:ext cx="936104" cy="504056"/>
              </a:xfrm>
              <a:prstGeom prst="rect">
                <a:avLst/>
              </a:prstGeom>
              <a:solidFill>
                <a:schemeClr val="bg1">
                  <a:lumMod val="9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P</a:t>
                </a:r>
                <a:r>
                  <a:rPr lang="en-US" dirty="0" smtClean="0">
                    <a:solidFill>
                      <a:prstClr val="black"/>
                    </a:solidFill>
                  </a:rPr>
                  <a:t>ublic</a:t>
                </a:r>
                <a:endParaRPr lang="en-US" dirty="0">
                  <a:solidFill>
                    <a:prstClr val="black"/>
                  </a:solidFill>
                </a:endParaRPr>
              </a:p>
            </p:txBody>
          </p:sp>
          <p:sp>
            <p:nvSpPr>
              <p:cNvPr id="6" name="Rectangle 5"/>
              <p:cNvSpPr/>
              <p:nvPr/>
            </p:nvSpPr>
            <p:spPr>
              <a:xfrm>
                <a:off x="6804248" y="3037026"/>
                <a:ext cx="1631396" cy="607997"/>
              </a:xfrm>
              <a:prstGeom prst="rect">
                <a:avLst/>
              </a:prstGeom>
              <a:solidFill>
                <a:schemeClr val="bg1">
                  <a:lumMod val="9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Industry </a:t>
                </a:r>
                <a:endParaRPr lang="en-US" dirty="0">
                  <a:solidFill>
                    <a:prstClr val="black"/>
                  </a:solidFill>
                </a:endParaRPr>
              </a:p>
            </p:txBody>
          </p:sp>
        </p:grpSp>
        <p:pic>
          <p:nvPicPr>
            <p:cNvPr id="15362"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511678" y="982367"/>
              <a:ext cx="2592288" cy="4827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8" name="Footer Placeholder 7"/>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Tree>
    <p:extLst>
      <p:ext uri="{BB962C8B-B14F-4D97-AF65-F5344CB8AC3E}">
        <p14:creationId xmlns="" xmlns:p14="http://schemas.microsoft.com/office/powerpoint/2010/main" val="8679395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solidFill>
                  <a:srgbClr val="002060"/>
                </a:solidFill>
                <a:cs typeface="B Titr" pitchFamily="2" charset="-78"/>
              </a:rPr>
              <a:t>راهکارهای رساندن نتایج به مخاطبان پژوهش</a:t>
            </a:r>
            <a:endParaRPr lang="en-US" dirty="0"/>
          </a:p>
        </p:txBody>
      </p:sp>
      <p:sp>
        <p:nvSpPr>
          <p:cNvPr id="3" name="Content Placeholder 2"/>
          <p:cNvSpPr>
            <a:spLocks noGrp="1"/>
          </p:cNvSpPr>
          <p:nvPr>
            <p:ph idx="1"/>
          </p:nvPr>
        </p:nvSpPr>
        <p:spPr/>
        <p:txBody>
          <a:bodyPr>
            <a:normAutofit/>
          </a:bodyPr>
          <a:lstStyle/>
          <a:p>
            <a:pPr algn="r" rtl="1"/>
            <a:endParaRPr lang="en-US" sz="2200" b="1" dirty="0" smtClean="0">
              <a:solidFill>
                <a:srgbClr val="002060"/>
              </a:solidFill>
              <a:cs typeface="B Titr" pitchFamily="2" charset="-78"/>
            </a:endParaRPr>
          </a:p>
        </p:txBody>
      </p:sp>
      <p:sp>
        <p:nvSpPr>
          <p:cNvPr id="4" name="Footer Placeholder 3"/>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9512" y="0"/>
            <a:ext cx="8507288"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9512" y="1196752"/>
            <a:ext cx="8712968" cy="5472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Ayat Ahmadi Knowledge Utilization Research Center</a:t>
            </a:r>
            <a:endParaRPr lang="en-US">
              <a:solidFill>
                <a:prstClr val="black">
                  <a:tint val="75000"/>
                </a:prstClr>
              </a:solidFill>
            </a:endParaRPr>
          </a:p>
        </p:txBody>
      </p:sp>
    </p:spTree>
    <p:extLst>
      <p:ext uri="{BB962C8B-B14F-4D97-AF65-F5344CB8AC3E}">
        <p14:creationId xmlns="" xmlns:p14="http://schemas.microsoft.com/office/powerpoint/2010/main" val="627842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a:t>
            </a:r>
            <a:r>
              <a:rPr lang="en-US" b="1" dirty="0" smtClean="0"/>
              <a:t>roblem statement:</a:t>
            </a:r>
            <a:br>
              <a:rPr lang="en-US" b="1" dirty="0" smtClean="0"/>
            </a:br>
            <a:r>
              <a:rPr lang="en-US" sz="2400" b="1" dirty="0"/>
              <a:t>#</a:t>
            </a:r>
            <a:r>
              <a:rPr lang="en-US" sz="2700" dirty="0">
                <a:solidFill>
                  <a:schemeClr val="bg2">
                    <a:lumMod val="50000"/>
                  </a:schemeClr>
                </a:solidFill>
                <a:cs typeface="B Titr" pitchFamily="2" charset="-78"/>
              </a:rPr>
              <a:t>2:damaging health!</a:t>
            </a:r>
          </a:p>
        </p:txBody>
      </p:sp>
      <p:sp>
        <p:nvSpPr>
          <p:cNvPr id="3" name="Content Placeholder 2"/>
          <p:cNvSpPr>
            <a:spLocks noGrp="1"/>
          </p:cNvSpPr>
          <p:nvPr>
            <p:ph sz="quarter" idx="1"/>
          </p:nvPr>
        </p:nvSpPr>
        <p:spPr/>
        <p:txBody>
          <a:bodyPr>
            <a:normAutofit fontScale="77500" lnSpcReduction="20000"/>
          </a:bodyPr>
          <a:lstStyle/>
          <a:p>
            <a:r>
              <a:rPr lang="en-US" dirty="0" smtClean="0"/>
              <a:t>More than one-third (30–45%) of patients are not treated with interventions of proven effectiveness (</a:t>
            </a:r>
            <a:r>
              <a:rPr lang="en-US" dirty="0" err="1" smtClean="0">
                <a:hlinkClick r:id="rId3"/>
              </a:rPr>
              <a:t>Grol</a:t>
            </a:r>
            <a:r>
              <a:rPr lang="en-US" dirty="0" smtClean="0">
                <a:hlinkClick r:id="rId3"/>
              </a:rPr>
              <a:t>, 2001</a:t>
            </a:r>
            <a:r>
              <a:rPr lang="en-US" dirty="0" smtClean="0"/>
              <a:t>).</a:t>
            </a:r>
          </a:p>
          <a:p>
            <a:endParaRPr lang="en-US" dirty="0" smtClean="0"/>
          </a:p>
          <a:p>
            <a:r>
              <a:rPr lang="en-US" dirty="0" smtClean="0"/>
              <a:t>About one-fourth (20–25%) of patients receive unnecessary or risky interventions (</a:t>
            </a:r>
            <a:r>
              <a:rPr lang="en-US" dirty="0" err="1" smtClean="0">
                <a:hlinkClick r:id="rId3"/>
              </a:rPr>
              <a:t>Grimshaw</a:t>
            </a:r>
            <a:r>
              <a:rPr lang="en-US" dirty="0" smtClean="0">
                <a:hlinkClick r:id="rId3"/>
              </a:rPr>
              <a:t> et al., 2012</a:t>
            </a:r>
            <a:r>
              <a:rPr lang="en-US" dirty="0" smtClean="0"/>
              <a:t>, </a:t>
            </a:r>
            <a:r>
              <a:rPr lang="en-US" dirty="0" smtClean="0">
                <a:hlinkClick r:id="rId3"/>
              </a:rPr>
              <a:t>Schuster et al., 2005</a:t>
            </a:r>
            <a:r>
              <a:rPr lang="en-US" dirty="0" smtClean="0"/>
              <a:t>).</a:t>
            </a:r>
          </a:p>
          <a:p>
            <a:pPr marL="0" indent="0">
              <a:buNone/>
            </a:pPr>
            <a:endParaRPr lang="en-US" dirty="0" smtClean="0"/>
          </a:p>
          <a:p>
            <a:r>
              <a:rPr lang="en-US" dirty="0" smtClean="0"/>
              <a:t>As many as three-quarters of patients do not receive the proper information for decision-making (</a:t>
            </a:r>
            <a:r>
              <a:rPr lang="en-US" dirty="0" smtClean="0">
                <a:hlinkClick r:id="rId3"/>
              </a:rPr>
              <a:t>Straus et al.</a:t>
            </a:r>
            <a:r>
              <a:rPr lang="en-US" dirty="0" smtClean="0"/>
              <a:t>).</a:t>
            </a:r>
          </a:p>
          <a:p>
            <a:pPr marL="0" indent="0">
              <a:buNone/>
            </a:pPr>
            <a:endParaRPr lang="en-US" dirty="0" smtClean="0"/>
          </a:p>
          <a:p>
            <a:r>
              <a:rPr lang="en-US" dirty="0" smtClean="0"/>
              <a:t>As many as half of clinicians do not use the evidence required for decision-making (</a:t>
            </a:r>
            <a:r>
              <a:rPr lang="en-US" dirty="0" smtClean="0">
                <a:hlinkClick r:id="rId3"/>
              </a:rPr>
              <a:t>Schuster et al., 2005</a:t>
            </a:r>
            <a:r>
              <a:rPr lang="en-US" dirty="0" smtClean="0"/>
              <a:t>, </a:t>
            </a:r>
            <a:r>
              <a:rPr lang="en-US" dirty="0" err="1" smtClean="0">
                <a:hlinkClick r:id="rId3"/>
              </a:rPr>
              <a:t>McGlynn</a:t>
            </a:r>
            <a:r>
              <a:rPr lang="en-US" dirty="0" smtClean="0">
                <a:hlinkClick r:id="rId3"/>
              </a:rPr>
              <a:t> et al., 2003</a:t>
            </a:r>
            <a:r>
              <a:rPr lang="en-US" dirty="0" smtClean="0"/>
              <a:t>).</a:t>
            </a:r>
          </a:p>
          <a:p>
            <a:endParaRPr lang="en-US" dirty="0"/>
          </a:p>
        </p:txBody>
      </p:sp>
      <p:sp>
        <p:nvSpPr>
          <p:cNvPr id="4" name="Slide Number Placeholder 3"/>
          <p:cNvSpPr>
            <a:spLocks noGrp="1"/>
          </p:cNvSpPr>
          <p:nvPr>
            <p:ph type="sldNum" sz="quarter" idx="12"/>
          </p:nvPr>
        </p:nvSpPr>
        <p:spPr/>
        <p:txBody>
          <a:bodyPr/>
          <a:lstStyle/>
          <a:p>
            <a:fld id="{97C27FCC-09D7-488E-B404-B28EFBCED55D}" type="slidenum">
              <a:rPr lang="en-US" sz="2000" smtClean="0">
                <a:solidFill>
                  <a:srgbClr val="464653"/>
                </a:solidFill>
              </a:rPr>
              <a:pPr/>
              <a:t>5</a:t>
            </a:fld>
            <a:endParaRPr lang="en-US" sz="2000" dirty="0">
              <a:solidFill>
                <a:srgbClr val="464653"/>
              </a:solidFill>
            </a:endParaRPr>
          </a:p>
        </p:txBody>
      </p:sp>
    </p:spTree>
    <p:extLst>
      <p:ext uri="{BB962C8B-B14F-4D97-AF65-F5344CB8AC3E}">
        <p14:creationId xmlns="" xmlns:p14="http://schemas.microsoft.com/office/powerpoint/2010/main" val="35959095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9511" y="0"/>
            <a:ext cx="8712969"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9512" y="2708920"/>
            <a:ext cx="8712968" cy="3960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3707904" y="1124744"/>
            <a:ext cx="1368152"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707904" y="2419659"/>
            <a:ext cx="1368152"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Ayat Ahmadi Knowledge Utilization Research Center</a:t>
            </a:r>
            <a:endParaRPr lang="en-US">
              <a:solidFill>
                <a:prstClr val="black">
                  <a:tint val="75000"/>
                </a:prstClr>
              </a:solidFill>
            </a:endParaRPr>
          </a:p>
        </p:txBody>
      </p:sp>
    </p:spTree>
    <p:extLst>
      <p:ext uri="{BB962C8B-B14F-4D97-AF65-F5344CB8AC3E}">
        <p14:creationId xmlns="" xmlns:p14="http://schemas.microsoft.com/office/powerpoint/2010/main" val="11340454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9512" y="0"/>
            <a:ext cx="8712968"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9512" y="4221088"/>
            <a:ext cx="8856984"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3707904" y="1124744"/>
            <a:ext cx="1368152"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707904" y="2419659"/>
            <a:ext cx="1368152"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732240" y="116632"/>
            <a:ext cx="1981443" cy="100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prstClr val="black"/>
                </a:solidFill>
                <a:cs typeface="B Badr" pitchFamily="2" charset="-78"/>
              </a:rPr>
              <a:t>سایر اطلاعات و تعیین کننده ها</a:t>
            </a:r>
            <a:endParaRPr lang="en-US" sz="2400" b="1" dirty="0">
              <a:solidFill>
                <a:prstClr val="black"/>
              </a:solidFill>
              <a:cs typeface="B Badr" pitchFamily="2" charset="-78"/>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Ayat Ahmadi Knowledge Utilization Research Center</a:t>
            </a:r>
            <a:endParaRPr lang="en-US">
              <a:solidFill>
                <a:prstClr val="black">
                  <a:tint val="75000"/>
                </a:prstClr>
              </a:solidFill>
            </a:endParaRPr>
          </a:p>
        </p:txBody>
      </p:sp>
    </p:spTree>
    <p:extLst>
      <p:ext uri="{BB962C8B-B14F-4D97-AF65-F5344CB8AC3E}">
        <p14:creationId xmlns="" xmlns:p14="http://schemas.microsoft.com/office/powerpoint/2010/main" val="39016448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9512" y="0"/>
            <a:ext cx="8712968"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9512" y="4149080"/>
            <a:ext cx="8712968" cy="2520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6911037" y="116632"/>
            <a:ext cx="1981443" cy="100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prstClr val="black"/>
                </a:solidFill>
                <a:cs typeface="B Badr" pitchFamily="2" charset="-78"/>
              </a:rPr>
              <a:t>سایر اطلاعات و تعیین کننده ها</a:t>
            </a:r>
            <a:endParaRPr lang="en-US" sz="2400" b="1" dirty="0">
              <a:solidFill>
                <a:prstClr val="black"/>
              </a:solidFill>
              <a:cs typeface="B Badr" pitchFamily="2" charset="-78"/>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Ayat Ahmadi Knowledge Utilization Research Center</a:t>
            </a:r>
            <a:endParaRPr lang="en-US">
              <a:solidFill>
                <a:prstClr val="black">
                  <a:tint val="75000"/>
                </a:prstClr>
              </a:solidFill>
            </a:endParaRPr>
          </a:p>
        </p:txBody>
      </p:sp>
    </p:spTree>
    <p:extLst>
      <p:ext uri="{BB962C8B-B14F-4D97-AF65-F5344CB8AC3E}">
        <p14:creationId xmlns="" xmlns:p14="http://schemas.microsoft.com/office/powerpoint/2010/main" val="32389483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9512" y="0"/>
            <a:ext cx="8712968"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901574" y="188640"/>
            <a:ext cx="1981443" cy="100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prstClr val="black"/>
                </a:solidFill>
                <a:cs typeface="B Badr" pitchFamily="2" charset="-78"/>
              </a:rPr>
              <a:t>سایر اطلاعات و تعیین کننده ها</a:t>
            </a:r>
            <a:endParaRPr lang="en-US" sz="2400" b="1" dirty="0">
              <a:solidFill>
                <a:prstClr val="black"/>
              </a:solidFill>
              <a:cs typeface="B Badr" pitchFamily="2" charset="-78"/>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Ayat Ahmadi Knowledge Utilization Research Center</a:t>
            </a:r>
            <a:endParaRPr lang="en-US">
              <a:solidFill>
                <a:prstClr val="black">
                  <a:tint val="75000"/>
                </a:prstClr>
              </a:solidFill>
            </a:endParaRPr>
          </a:p>
        </p:txBody>
      </p:sp>
    </p:spTree>
    <p:extLst>
      <p:ext uri="{BB962C8B-B14F-4D97-AF65-F5344CB8AC3E}">
        <p14:creationId xmlns="" xmlns:p14="http://schemas.microsoft.com/office/powerpoint/2010/main" val="22049791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9512" y="0"/>
            <a:ext cx="8712968"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31840" y="5589240"/>
            <a:ext cx="5472608" cy="100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prstClr val="black"/>
                </a:solidFill>
                <a:cs typeface="B Badr" pitchFamily="2" charset="-78"/>
              </a:rPr>
              <a:t>تجربه  مردم (بیماران)</a:t>
            </a:r>
            <a:endParaRPr lang="en-US" sz="2400" b="1" dirty="0">
              <a:solidFill>
                <a:prstClr val="black"/>
              </a:solidFill>
              <a:cs typeface="B Badr" pitchFamily="2" charset="-78"/>
            </a:endParaRPr>
          </a:p>
        </p:txBody>
      </p:sp>
      <p:sp>
        <p:nvSpPr>
          <p:cNvPr id="6" name="Rectangle 5"/>
          <p:cNvSpPr/>
          <p:nvPr/>
        </p:nvSpPr>
        <p:spPr>
          <a:xfrm>
            <a:off x="574333" y="5589240"/>
            <a:ext cx="1981443" cy="100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prstClr val="black"/>
                </a:solidFill>
                <a:cs typeface="B Badr" pitchFamily="2" charset="-78"/>
              </a:rPr>
              <a:t>موفقیت سیستم سلامت</a:t>
            </a:r>
            <a:endParaRPr lang="en-US" sz="2400" b="1" dirty="0">
              <a:solidFill>
                <a:prstClr val="black"/>
              </a:solidFill>
              <a:cs typeface="B Badr" pitchFamily="2" charset="-78"/>
            </a:endParaRPr>
          </a:p>
        </p:txBody>
      </p:sp>
      <p:sp>
        <p:nvSpPr>
          <p:cNvPr id="7" name="Rectangle 6"/>
          <p:cNvSpPr/>
          <p:nvPr/>
        </p:nvSpPr>
        <p:spPr>
          <a:xfrm>
            <a:off x="6911037" y="188640"/>
            <a:ext cx="1981443" cy="100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prstClr val="black"/>
                </a:solidFill>
                <a:cs typeface="B Badr" pitchFamily="2" charset="-78"/>
              </a:rPr>
              <a:t>سایر اطلاعات و تعیین کننده ها</a:t>
            </a:r>
            <a:endParaRPr lang="en-US" sz="2400" b="1" dirty="0">
              <a:solidFill>
                <a:prstClr val="black"/>
              </a:solidFill>
              <a:cs typeface="B Badr" pitchFamily="2" charset="-78"/>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Ayat Ahmadi Knowledge Utilization Research Center</a:t>
            </a:r>
            <a:endParaRPr lang="en-US">
              <a:solidFill>
                <a:prstClr val="black">
                  <a:tint val="75000"/>
                </a:prstClr>
              </a:solidFill>
            </a:endParaRPr>
          </a:p>
        </p:txBody>
      </p:sp>
    </p:spTree>
    <p:extLst>
      <p:ext uri="{BB962C8B-B14F-4D97-AF65-F5344CB8AC3E}">
        <p14:creationId xmlns="" xmlns:p14="http://schemas.microsoft.com/office/powerpoint/2010/main" val="1788729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56792"/>
            <a:ext cx="7772400" cy="4392488"/>
          </a:xfrm>
        </p:spPr>
        <p:txBody>
          <a:bodyPr>
            <a:normAutofit/>
          </a:bodyPr>
          <a:lstStyle/>
          <a:p>
            <a:pPr algn="l">
              <a:lnSpc>
                <a:spcPct val="200000"/>
              </a:lnSpc>
            </a:pPr>
            <a:r>
              <a:rPr lang="en-US" sz="2800" dirty="0"/>
              <a:t>The ultimate purpose of </a:t>
            </a:r>
            <a:r>
              <a:rPr lang="en-US" sz="2800" dirty="0" smtClean="0"/>
              <a:t>research </a:t>
            </a:r>
            <a:r>
              <a:rPr lang="en-US" sz="2800" dirty="0"/>
              <a:t>is to improve quality </a:t>
            </a:r>
            <a:r>
              <a:rPr lang="en-US" sz="2800" dirty="0" smtClean="0"/>
              <a:t>of life</a:t>
            </a:r>
            <a:r>
              <a:rPr lang="en-US" sz="2800" dirty="0"/>
              <a:t>. </a:t>
            </a:r>
            <a:br>
              <a:rPr lang="en-US" sz="2800" dirty="0"/>
            </a:br>
            <a:endParaRPr lang="fa-IR" sz="2800" b="1" dirty="0">
              <a:solidFill>
                <a:srgbClr val="002060"/>
              </a:solidFill>
              <a:cs typeface="B Titr" pitchFamily="2" charset="-78"/>
            </a:endParaRPr>
          </a:p>
        </p:txBody>
      </p:sp>
      <p:sp>
        <p:nvSpPr>
          <p:cNvPr id="3" name="Subtitle 2"/>
          <p:cNvSpPr>
            <a:spLocks noGrp="1"/>
          </p:cNvSpPr>
          <p:nvPr>
            <p:ph type="subTitle" idx="1"/>
          </p:nvPr>
        </p:nvSpPr>
        <p:spPr>
          <a:xfrm>
            <a:off x="1835696" y="404664"/>
            <a:ext cx="6715172" cy="1224136"/>
          </a:xfrm>
        </p:spPr>
        <p:txBody>
          <a:bodyPr>
            <a:normAutofit/>
          </a:bodyPr>
          <a:lstStyle/>
          <a:p>
            <a:r>
              <a:rPr lang="en-US" b="1" dirty="0">
                <a:solidFill>
                  <a:srgbClr val="FF0000"/>
                </a:solidFill>
              </a:rPr>
              <a:t> </a:t>
            </a:r>
          </a:p>
          <a:p>
            <a:endParaRPr lang="fa-IR" b="1" dirty="0">
              <a:solidFill>
                <a:srgbClr val="FF0000"/>
              </a:solidFill>
            </a:endParaRPr>
          </a:p>
        </p:txBody>
      </p:sp>
      <p:sp>
        <p:nvSpPr>
          <p:cNvPr id="5" name="Footer Placeholder 3"/>
          <p:cNvSpPr>
            <a:spLocks noGrp="1"/>
          </p:cNvSpPr>
          <p:nvPr>
            <p:ph type="ftr" sz="quarter" idx="11"/>
          </p:nvPr>
        </p:nvSpPr>
        <p:spPr>
          <a:xfrm>
            <a:off x="457200" y="6356350"/>
            <a:ext cx="3048000" cy="365125"/>
          </a:xfrm>
        </p:spPr>
        <p:txBody>
          <a:bodyPr/>
          <a:lstStyle/>
          <a:p>
            <a:pPr>
              <a:defRPr/>
            </a:pPr>
            <a:r>
              <a:rPr lang="en-US" smtClean="0">
                <a:solidFill>
                  <a:prstClr val="black">
                    <a:tint val="75000"/>
                  </a:prstClr>
                </a:solidFill>
              </a:rPr>
              <a:t>Ayat Ahmadi Knowledge Utilization Research Center</a:t>
            </a:r>
            <a:endParaRPr lang="en-US" dirty="0">
              <a:solidFill>
                <a:prstClr val="black">
                  <a:tint val="75000"/>
                </a:prstClr>
              </a:solidFill>
            </a:endParaRPr>
          </a:p>
        </p:txBody>
      </p:sp>
    </p:spTree>
    <p:extLst>
      <p:ext uri="{BB962C8B-B14F-4D97-AF65-F5344CB8AC3E}">
        <p14:creationId xmlns="" xmlns:p14="http://schemas.microsoft.com/office/powerpoint/2010/main" val="16063405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r" rtl="1"/>
            <a:endParaRPr lang="en-US" dirty="0"/>
          </a:p>
        </p:txBody>
      </p:sp>
      <p:sp>
        <p:nvSpPr>
          <p:cNvPr id="4" name="Footer Placeholder 3"/>
          <p:cNvSpPr>
            <a:spLocks noGrp="1"/>
          </p:cNvSpPr>
          <p:nvPr>
            <p:ph type="ftr" sz="quarter" idx="11"/>
          </p:nvPr>
        </p:nvSpPr>
        <p:spPr>
          <a:xfrm>
            <a:off x="457200" y="6356350"/>
            <a:ext cx="3429000" cy="365125"/>
          </a:xfrm>
        </p:spPr>
        <p:txBody>
          <a:bodyPr/>
          <a:lstStyle/>
          <a:p>
            <a:pPr>
              <a:defRPr/>
            </a:pPr>
            <a:r>
              <a:rPr lang="en-US" smtClean="0">
                <a:solidFill>
                  <a:prstClr val="black">
                    <a:tint val="75000"/>
                  </a:prstClr>
                </a:solidFill>
              </a:rPr>
              <a:t>Ayat Ahmadi Knowledge Utilization Research Center</a:t>
            </a:r>
            <a:endParaRPr lang="en-US" dirty="0">
              <a:solidFill>
                <a:prstClr val="black">
                  <a:tint val="75000"/>
                </a:prstClr>
              </a:solidFill>
            </a:endParaRPr>
          </a:p>
        </p:txBody>
      </p:sp>
      <p:sp>
        <p:nvSpPr>
          <p:cNvPr id="3" name="Content Placeholder 2"/>
          <p:cNvSpPr>
            <a:spLocks noGrp="1"/>
          </p:cNvSpPr>
          <p:nvPr>
            <p:ph sz="quarter" idx="1"/>
          </p:nvPr>
        </p:nvSpPr>
        <p:spPr/>
        <p:txBody>
          <a:bodyPr>
            <a:normAutofit/>
          </a:bodyPr>
          <a:lstStyle/>
          <a:p>
            <a:pPr marL="531813" lvl="1" indent="-258763" algn="r" rtl="1">
              <a:lnSpc>
                <a:spcPct val="150000"/>
              </a:lnSpc>
            </a:pPr>
            <a:endParaRPr lang="en-US" sz="3600" b="1" dirty="0" smtClean="0">
              <a:solidFill>
                <a:srgbClr val="002060"/>
              </a:solidFill>
              <a:latin typeface="Calibri"/>
              <a:ea typeface="+mj-ea"/>
              <a:cs typeface="B Titr" pitchFamily="2" charset="-78"/>
            </a:endParaRPr>
          </a:p>
          <a:p>
            <a:pPr marL="531813" lvl="1" indent="-258763" algn="ctr" rtl="1">
              <a:lnSpc>
                <a:spcPct val="150000"/>
              </a:lnSpc>
              <a:buNone/>
            </a:pPr>
            <a:r>
              <a:rPr lang="fa-IR" sz="3600" b="1" dirty="0" smtClean="0">
                <a:solidFill>
                  <a:srgbClr val="002060"/>
                </a:solidFill>
                <a:latin typeface="Calibri"/>
                <a:ea typeface="+mj-ea"/>
                <a:cs typeface="B Titr" pitchFamily="2" charset="-78"/>
              </a:rPr>
              <a:t>قطعیت پژوهش</a:t>
            </a:r>
            <a:endParaRPr lang="fa-IR" sz="2600" b="1" dirty="0" smtClean="0">
              <a:solidFill>
                <a:schemeClr val="tx1"/>
              </a:solidFill>
              <a:cs typeface="B Lotus" pitchFamily="2" charset="-78"/>
            </a:endParaRPr>
          </a:p>
        </p:txBody>
      </p:sp>
    </p:spTree>
    <p:extLst>
      <p:ext uri="{BB962C8B-B14F-4D97-AF65-F5344CB8AC3E}">
        <p14:creationId xmlns="" xmlns:p14="http://schemas.microsoft.com/office/powerpoint/2010/main" val="18294191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828800"/>
            <a:ext cx="7772400" cy="2886095"/>
          </a:xfrm>
        </p:spPr>
        <p:txBody>
          <a:bodyPr>
            <a:normAutofit/>
          </a:bodyPr>
          <a:lstStyle/>
          <a:p>
            <a:pPr rtl="1">
              <a:lnSpc>
                <a:spcPct val="150000"/>
              </a:lnSpc>
            </a:pPr>
            <a:r>
              <a:rPr lang="fa-IR" sz="3600" b="1" dirty="0" smtClean="0">
                <a:solidFill>
                  <a:srgbClr val="002060"/>
                </a:solidFill>
                <a:cs typeface="B Titr" pitchFamily="2" charset="-78"/>
              </a:rPr>
              <a:t>آیا پیام هر پژوهش با کیفیتی، مهم است؟</a:t>
            </a:r>
            <a:endParaRPr lang="fa-IR" sz="3600" b="1" dirty="0">
              <a:solidFill>
                <a:srgbClr val="002060"/>
              </a:solidFill>
              <a:cs typeface="B Titr" pitchFamily="2" charset="-78"/>
            </a:endParaRPr>
          </a:p>
        </p:txBody>
      </p:sp>
      <p:sp>
        <p:nvSpPr>
          <p:cNvPr id="3" name="Subtitle 2"/>
          <p:cNvSpPr>
            <a:spLocks noGrp="1"/>
          </p:cNvSpPr>
          <p:nvPr>
            <p:ph type="subTitle" idx="1"/>
          </p:nvPr>
        </p:nvSpPr>
        <p:spPr>
          <a:xfrm>
            <a:off x="1214414" y="4500570"/>
            <a:ext cx="6715172" cy="2038352"/>
          </a:xfrm>
        </p:spPr>
        <p:txBody>
          <a:bodyPr>
            <a:normAutofit/>
          </a:bodyPr>
          <a:lstStyle/>
          <a:p>
            <a:r>
              <a:rPr lang="fa-IR" b="1" dirty="0">
                <a:solidFill>
                  <a:srgbClr val="FF0000"/>
                </a:solidFill>
              </a:rPr>
              <a:t> </a:t>
            </a:r>
            <a:endParaRPr lang="en-US" b="1" dirty="0">
              <a:solidFill>
                <a:srgbClr val="FF0000"/>
              </a:solidFill>
            </a:endParaRPr>
          </a:p>
          <a:p>
            <a:r>
              <a:rPr lang="en-US" b="1" dirty="0">
                <a:solidFill>
                  <a:srgbClr val="FF0000"/>
                </a:solidFill>
              </a:rPr>
              <a:t> </a:t>
            </a:r>
          </a:p>
          <a:p>
            <a:endParaRPr lang="fa-IR" b="1" dirty="0">
              <a:solidFill>
                <a:srgbClr val="FF0000"/>
              </a:solidFill>
            </a:endParaRPr>
          </a:p>
        </p:txBody>
      </p:sp>
      <p:sp>
        <p:nvSpPr>
          <p:cNvPr id="4" name="Title 1"/>
          <p:cNvSpPr txBox="1">
            <a:spLocks/>
          </p:cNvSpPr>
          <p:nvPr/>
        </p:nvSpPr>
        <p:spPr>
          <a:xfrm>
            <a:off x="642910" y="2996951"/>
            <a:ext cx="7772400" cy="2886095"/>
          </a:xfrm>
          <a:prstGeom prst="rect">
            <a:avLst/>
          </a:prstGeom>
        </p:spPr>
        <p:txBody>
          <a:bodyPr vert="horz" lIns="91440" tIns="45720" rIns="91440" bIns="45720" rtlCol="0" anchor="ctr">
            <a:normAutofit/>
          </a:bodyPr>
          <a:lstStyle/>
          <a:p>
            <a:pPr algn="ctr" rtl="1">
              <a:lnSpc>
                <a:spcPct val="150000"/>
              </a:lnSpc>
              <a:spcBef>
                <a:spcPct val="0"/>
              </a:spcBef>
              <a:defRPr/>
            </a:pPr>
            <a:r>
              <a:rPr lang="fa-IR" sz="2800" b="1" dirty="0" smtClean="0">
                <a:solidFill>
                  <a:srgbClr val="002060"/>
                </a:solidFill>
                <a:cs typeface="B Titr" pitchFamily="2" charset="-78"/>
              </a:rPr>
              <a:t>پیام پژوهش با کیفیتی  چقدر مهم است؟</a:t>
            </a:r>
            <a:endParaRPr lang="fa-IR" sz="2800" b="1" dirty="0">
              <a:solidFill>
                <a:srgbClr val="002060"/>
              </a:solidFill>
              <a:cs typeface="B Titr" pitchFamily="2" charset="-78"/>
            </a:endParaRPr>
          </a:p>
        </p:txBody>
      </p:sp>
      <p:sp>
        <p:nvSpPr>
          <p:cNvPr id="5" name="Footer Placeholder 4"/>
          <p:cNvSpPr>
            <a:spLocks noGrp="1"/>
          </p:cNvSpPr>
          <p:nvPr>
            <p:ph type="ftr" sz="quarter" idx="11"/>
          </p:nvPr>
        </p:nvSpPr>
        <p:spPr>
          <a:xfrm>
            <a:off x="12723" y="6309320"/>
            <a:ext cx="3474720" cy="365760"/>
          </a:xfrm>
        </p:spPr>
        <p:txBody>
          <a:bodyPr/>
          <a:lstStyle/>
          <a:p>
            <a:pPr algn="l"/>
            <a:r>
              <a:rPr lang="en-US" dirty="0" smtClean="0">
                <a:solidFill>
                  <a:srgbClr val="464653"/>
                </a:solidFill>
              </a:rPr>
              <a:t>Ayat Ahmadi</a:t>
            </a:r>
          </a:p>
          <a:p>
            <a:pPr algn="l"/>
            <a:r>
              <a:rPr lang="en-US" dirty="0" smtClean="0">
                <a:solidFill>
                  <a:srgbClr val="464653"/>
                </a:solidFill>
              </a:rPr>
              <a:t>Knowledge Utilization Research Center</a:t>
            </a:r>
            <a:endParaRPr lang="en-US" dirty="0">
              <a:solidFill>
                <a:srgbClr val="464653"/>
              </a:solidFill>
            </a:endParaRPr>
          </a:p>
        </p:txBody>
      </p:sp>
    </p:spTree>
    <p:extLst>
      <p:ext uri="{BB962C8B-B14F-4D97-AF65-F5344CB8AC3E}">
        <p14:creationId xmlns="" xmlns:p14="http://schemas.microsoft.com/office/powerpoint/2010/main" val="33221586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48" y="914400"/>
            <a:ext cx="8229600" cy="1143000"/>
          </a:xfrm>
        </p:spPr>
        <p:txBody>
          <a:bodyPr/>
          <a:lstStyle/>
          <a:p>
            <a:pPr algn="r"/>
            <a:r>
              <a:rPr lang="en-US" dirty="0" smtClean="0">
                <a:solidFill>
                  <a:schemeClr val="bg2">
                    <a:lumMod val="10000"/>
                  </a:schemeClr>
                </a:solidFill>
                <a:latin typeface="Arial Rounded MT Bold" pitchFamily="34" charset="0"/>
                <a:cs typeface="B Titr" pitchFamily="2" charset="-78"/>
              </a:rPr>
              <a:t>Levels of Evidence</a:t>
            </a:r>
            <a:endParaRPr lang="en-US" dirty="0"/>
          </a:p>
        </p:txBody>
      </p:sp>
      <p:sp>
        <p:nvSpPr>
          <p:cNvPr id="5" name="Footer Placeholder 3"/>
          <p:cNvSpPr>
            <a:spLocks noGrp="1"/>
          </p:cNvSpPr>
          <p:nvPr>
            <p:ph type="ftr" sz="quarter" idx="11"/>
          </p:nvPr>
        </p:nvSpPr>
        <p:spPr>
          <a:xfrm>
            <a:off x="457200" y="6356350"/>
            <a:ext cx="3048000" cy="365125"/>
          </a:xfrm>
        </p:spPr>
        <p:txBody>
          <a:bodyPr/>
          <a:lstStyle/>
          <a:p>
            <a:pPr>
              <a:defRPr/>
            </a:pPr>
            <a:r>
              <a:rPr lang="en-US" smtClean="0">
                <a:solidFill>
                  <a:prstClr val="black">
                    <a:tint val="75000"/>
                  </a:prstClr>
                </a:solidFill>
              </a:rPr>
              <a:t>Ayat Ahmadi Knowledge Utilization Research Center</a:t>
            </a:r>
            <a:endParaRPr lang="en-US" dirty="0">
              <a:solidFill>
                <a:prstClr val="black">
                  <a:tint val="75000"/>
                </a:prstClr>
              </a:solidFill>
            </a:endParaRPr>
          </a:p>
        </p:txBody>
      </p:sp>
      <p:sp>
        <p:nvSpPr>
          <p:cNvPr id="3" name="Content Placeholder 2"/>
          <p:cNvSpPr>
            <a:spLocks noGrp="1"/>
          </p:cNvSpPr>
          <p:nvPr>
            <p:ph sz="quarter" idx="1"/>
          </p:nvPr>
        </p:nvSpPr>
        <p:spPr/>
        <p:txBody>
          <a:bodyPr/>
          <a:lstStyle/>
          <a:p>
            <a:endParaRPr lang="en-US" dirty="0"/>
          </a:p>
        </p:txBody>
      </p:sp>
      <p:pic>
        <p:nvPicPr>
          <p:cNvPr id="19458" name="Picture 2" descr="https://hd.unsplash.com/photo-1471201310397-b4dc5f0c49c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6448" y="2209800"/>
            <a:ext cx="5295900" cy="44958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321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study design is appropriate</a:t>
            </a:r>
            <a:r>
              <a:rPr lang="en-US" dirty="0" smtClean="0"/>
              <a:t>?</a:t>
            </a:r>
            <a:br>
              <a:rPr lang="en-US" dirty="0" smtClean="0"/>
            </a:br>
            <a:r>
              <a:rPr lang="en-US" dirty="0" smtClean="0">
                <a:solidFill>
                  <a:srgbClr val="FF0000"/>
                </a:solidFill>
              </a:rPr>
              <a:t>S</a:t>
            </a:r>
            <a:r>
              <a:rPr smtClean="0">
                <a:solidFill>
                  <a:srgbClr val="FF0000"/>
                </a:solidFill>
              </a:rPr>
              <a:t>terengh of evidence </a:t>
            </a:r>
            <a:endParaRPr lang="en-US" dirty="0">
              <a:solidFill>
                <a:srgbClr val="FF0000"/>
              </a:solidFill>
            </a:endParaRPr>
          </a:p>
        </p:txBody>
      </p:sp>
      <p:sp>
        <p:nvSpPr>
          <p:cNvPr id="3" name="Content Placeholder 2"/>
          <p:cNvSpPr>
            <a:spLocks noGrp="1"/>
          </p:cNvSpPr>
          <p:nvPr>
            <p:ph idx="1"/>
          </p:nvPr>
        </p:nvSpPr>
        <p:spPr/>
        <p:txBody>
          <a:bodyPr>
            <a:normAutofit fontScale="92500"/>
          </a:bodyPr>
          <a:lstStyle/>
          <a:p>
            <a:pPr>
              <a:lnSpc>
                <a:spcPct val="150000"/>
              </a:lnSpc>
            </a:pPr>
            <a:r>
              <a:rPr lang="en-US" i="1" dirty="0" smtClean="0"/>
              <a:t>Level </a:t>
            </a:r>
            <a:r>
              <a:rPr lang="en-US" i="1" dirty="0"/>
              <a:t>of </a:t>
            </a:r>
            <a:r>
              <a:rPr lang="en-US" i="1" dirty="0" smtClean="0"/>
              <a:t>evidence</a:t>
            </a:r>
            <a:r>
              <a:rPr lang="en-US" dirty="0" smtClean="0"/>
              <a:t>:</a:t>
            </a:r>
          </a:p>
          <a:p>
            <a:pPr lvl="1">
              <a:lnSpc>
                <a:spcPct val="150000"/>
              </a:lnSpc>
            </a:pPr>
            <a:r>
              <a:rPr lang="en-US" dirty="0" smtClean="0"/>
              <a:t>Each </a:t>
            </a:r>
            <a:r>
              <a:rPr lang="en-US" dirty="0"/>
              <a:t>study design is assessed according to its place in the </a:t>
            </a:r>
            <a:r>
              <a:rPr lang="en-US" dirty="0" smtClean="0"/>
              <a:t>research hierarchy</a:t>
            </a:r>
            <a:r>
              <a:rPr lang="en-US" dirty="0"/>
              <a:t>. The hierarchy reflects the potential of each study included in the </a:t>
            </a:r>
            <a:r>
              <a:rPr lang="en-US" dirty="0" smtClean="0"/>
              <a:t>systematic review </a:t>
            </a:r>
            <a:r>
              <a:rPr lang="en-US" dirty="0"/>
              <a:t>to adequately answer a particular research question, based on the probability that </a:t>
            </a:r>
            <a:r>
              <a:rPr lang="en-US" dirty="0" smtClean="0"/>
              <a:t>its design </a:t>
            </a:r>
            <a:r>
              <a:rPr lang="en-US" dirty="0"/>
              <a:t>has </a:t>
            </a:r>
            <a:r>
              <a:rPr lang="en-US" dirty="0" err="1"/>
              <a:t>minimised</a:t>
            </a:r>
            <a:r>
              <a:rPr lang="en-US" dirty="0"/>
              <a:t> the impact of bias on the results.</a:t>
            </a:r>
          </a:p>
        </p:txBody>
      </p:sp>
      <p:sp>
        <p:nvSpPr>
          <p:cNvPr id="4" name="Footer Placeholder 3"/>
          <p:cNvSpPr>
            <a:spLocks noGrp="1"/>
          </p:cNvSpPr>
          <p:nvPr>
            <p:ph type="ftr" sz="quarter" idx="11"/>
          </p:nvPr>
        </p:nvSpPr>
        <p:spPr>
          <a:xfrm>
            <a:off x="467544" y="6309320"/>
            <a:ext cx="3505200" cy="365760"/>
          </a:xfrm>
        </p:spPr>
        <p:txBody>
          <a:bodyPr/>
          <a:lstStyle/>
          <a:p>
            <a:pPr algn="l"/>
            <a:r>
              <a:rPr lang="en-US" dirty="0" smtClean="0">
                <a:solidFill>
                  <a:srgbClr val="464653"/>
                </a:solidFill>
              </a:rPr>
              <a:t>Ayat Ahmadi</a:t>
            </a:r>
          </a:p>
          <a:p>
            <a:pPr algn="l"/>
            <a:r>
              <a:rPr lang="en-US" dirty="0" smtClean="0">
                <a:solidFill>
                  <a:srgbClr val="464653"/>
                </a:solidFill>
              </a:rPr>
              <a:t>Knowledge Utilization Research Center</a:t>
            </a:r>
            <a:endParaRPr lang="en-US" dirty="0">
              <a:solidFill>
                <a:srgbClr val="464653"/>
              </a:solidFill>
            </a:endParaRPr>
          </a:p>
        </p:txBody>
      </p:sp>
    </p:spTree>
    <p:extLst>
      <p:ext uri="{BB962C8B-B14F-4D97-AF65-F5344CB8AC3E}">
        <p14:creationId xmlns="" xmlns:p14="http://schemas.microsoft.com/office/powerpoint/2010/main" val="2690748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we do research?</a:t>
            </a:r>
            <a:endParaRPr lang="en-US" dirty="0"/>
          </a:p>
        </p:txBody>
      </p:sp>
      <p:sp>
        <p:nvSpPr>
          <p:cNvPr id="3" name="Content Placeholder 2"/>
          <p:cNvSpPr>
            <a:spLocks noGrp="1"/>
          </p:cNvSpPr>
          <p:nvPr>
            <p:ph sz="quarter" idx="1"/>
          </p:nvPr>
        </p:nvSpPr>
        <p:spPr/>
        <p:txBody>
          <a:bodyPr/>
          <a:lstStyle/>
          <a:p>
            <a:endParaRPr lang="en-US" b="1" dirty="0" smtClean="0"/>
          </a:p>
          <a:p>
            <a:r>
              <a:rPr lang="en-US" b="1" dirty="0" smtClean="0"/>
              <a:t>Research impact is just </a:t>
            </a:r>
            <a:r>
              <a:rPr lang="en-US" b="1" dirty="0"/>
              <a:t>what difference the work that we do in the University makes in the outside world.</a:t>
            </a:r>
          </a:p>
          <a:p>
            <a:endParaRPr lang="en-US" dirty="0"/>
          </a:p>
        </p:txBody>
      </p:sp>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14400" y="4114800"/>
            <a:ext cx="6667500" cy="1809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Tree>
    <p:extLst>
      <p:ext uri="{BB962C8B-B14F-4D97-AF65-F5344CB8AC3E}">
        <p14:creationId xmlns="" xmlns:p14="http://schemas.microsoft.com/office/powerpoint/2010/main" val="17378707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30480" y="914400"/>
            <a:ext cx="8229600" cy="1143000"/>
          </a:xfrm>
        </p:spPr>
        <p:txBody>
          <a:bodyPr/>
          <a:lstStyle/>
          <a:p>
            <a:r>
              <a:rPr lang="en-US" dirty="0" smtClean="0"/>
              <a:t>Evidence pyramid </a:t>
            </a:r>
          </a:p>
        </p:txBody>
      </p:sp>
      <p:sp>
        <p:nvSpPr>
          <p:cNvPr id="6" name="Footer Placeholder 3"/>
          <p:cNvSpPr>
            <a:spLocks noGrp="1"/>
          </p:cNvSpPr>
          <p:nvPr>
            <p:ph type="ftr" sz="quarter" idx="11"/>
          </p:nvPr>
        </p:nvSpPr>
        <p:spPr>
          <a:xfrm>
            <a:off x="457200" y="6356350"/>
            <a:ext cx="3048000" cy="365125"/>
          </a:xfrm>
        </p:spPr>
        <p:txBody>
          <a:bodyPr/>
          <a:lstStyle/>
          <a:p>
            <a:pPr>
              <a:defRPr/>
            </a:pPr>
            <a:r>
              <a:rPr lang="en-US" smtClean="0">
                <a:solidFill>
                  <a:prstClr val="black">
                    <a:tint val="75000"/>
                  </a:prstClr>
                </a:solidFill>
              </a:rPr>
              <a:t>Ayat Ahmadi Knowledge Utilization Research Center</a:t>
            </a:r>
            <a:endParaRPr lang="en-US" dirty="0">
              <a:solidFill>
                <a:prstClr val="black">
                  <a:tint val="75000"/>
                </a:prstClr>
              </a:solidFill>
            </a:endParaRPr>
          </a:p>
        </p:txBody>
      </p:sp>
      <p:sp>
        <p:nvSpPr>
          <p:cNvPr id="8196" name="Rectangle 3"/>
          <p:cNvSpPr>
            <a:spLocks noGrp="1" noChangeArrowheads="1"/>
          </p:cNvSpPr>
          <p:nvPr>
            <p:ph sz="quarter" idx="1"/>
          </p:nvPr>
        </p:nvSpPr>
        <p:spPr/>
        <p:txBody>
          <a:bodyPr/>
          <a:lstStyle/>
          <a:p>
            <a:endParaRPr lang="en-US" dirty="0" smtClean="0"/>
          </a:p>
        </p:txBody>
      </p:sp>
      <p:pic>
        <p:nvPicPr>
          <p:cNvPr id="15367" name="Picture 7" descr="Image result for level of evidenc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01587" y="2286000"/>
            <a:ext cx="4904013" cy="36616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48384437"/>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Context Is the Intervention </a:t>
            </a:r>
            <a:endParaRPr lang="en-US" dirty="0"/>
          </a:p>
        </p:txBody>
      </p:sp>
      <p:sp>
        <p:nvSpPr>
          <p:cNvPr id="3" name="Content Placeholder 2"/>
          <p:cNvSpPr>
            <a:spLocks noGrp="1"/>
          </p:cNvSpPr>
          <p:nvPr>
            <p:ph sz="quarter"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28750" y="1733550"/>
            <a:ext cx="6286500" cy="3390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7" name="Picture 3" descr="C:\Users\Farna\Dropbox\KTE\presentations\workshop_1\books_apple.jpg"/>
          <p:cNvPicPr>
            <a:picLocks noChangeAspect="1" noChangeArrowheads="1"/>
          </p:cNvPicPr>
          <p:nvPr/>
        </p:nvPicPr>
        <p:blipFill>
          <a:blip r:embed="rId3">
            <a:extLst>
              <a:ext uri="{BEBA8EAE-BF5A-486C-A8C5-ECC9F3942E4B}">
                <a14:imgProps xmlns="" xmlns:a14="http://schemas.microsoft.com/office/drawing/2010/main">
                  <a14:imgLayer r:embed="">
                    <a14:imgEffect>
                      <a14:sharpenSoften amount="6000"/>
                    </a14:imgEffect>
                  </a14:imgLayer>
                </a14:imgProps>
              </a:ext>
              <a:ext uri="{28A0092B-C50C-407E-A947-70E740481C1C}">
                <a14:useLocalDpi xmlns="" xmlns:a14="http://schemas.microsoft.com/office/drawing/2010/main" val="0"/>
              </a:ext>
            </a:extLst>
          </a:blip>
          <a:srcRect/>
          <a:stretch>
            <a:fillRect/>
          </a:stretch>
        </p:blipFill>
        <p:spPr bwMode="auto">
          <a:xfrm>
            <a:off x="7419721" y="4985792"/>
            <a:ext cx="1793253" cy="1872208"/>
          </a:xfrm>
          <a:prstGeom prst="rect">
            <a:avLst/>
          </a:prstGeom>
          <a:solidFill>
            <a:schemeClr val="accent1">
              <a:alpha val="18000"/>
            </a:schemeClr>
          </a:solidFill>
        </p:spPr>
      </p:pic>
      <p:sp>
        <p:nvSpPr>
          <p:cNvPr id="4" name="Footer Placeholder 3"/>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Tree>
    <p:extLst>
      <p:ext uri="{BB962C8B-B14F-4D97-AF65-F5344CB8AC3E}">
        <p14:creationId xmlns="" xmlns:p14="http://schemas.microsoft.com/office/powerpoint/2010/main" val="223909557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21336" y="457200"/>
            <a:ext cx="8229600" cy="1143000"/>
          </a:xfrm>
        </p:spPr>
        <p:txBody>
          <a:bodyPr/>
          <a:lstStyle/>
          <a:p>
            <a:endParaRPr lang="en-US" dirty="0" smtClean="0"/>
          </a:p>
        </p:txBody>
      </p:sp>
      <p:sp>
        <p:nvSpPr>
          <p:cNvPr id="7" name="Footer Placeholder 3"/>
          <p:cNvSpPr>
            <a:spLocks noGrp="1"/>
          </p:cNvSpPr>
          <p:nvPr>
            <p:ph type="ftr" sz="quarter" idx="11"/>
          </p:nvPr>
        </p:nvSpPr>
        <p:spPr>
          <a:xfrm>
            <a:off x="457200" y="6356350"/>
            <a:ext cx="3048000" cy="365125"/>
          </a:xfrm>
        </p:spPr>
        <p:txBody>
          <a:bodyPr/>
          <a:lstStyle/>
          <a:p>
            <a:pPr algn="l">
              <a:defRPr/>
            </a:pPr>
            <a:r>
              <a:rPr lang="en-US" dirty="0" smtClean="0">
                <a:solidFill>
                  <a:prstClr val="black">
                    <a:tint val="75000"/>
                  </a:prstClr>
                </a:solidFill>
              </a:rPr>
              <a:t>Ayat Ahmadi</a:t>
            </a:r>
          </a:p>
          <a:p>
            <a:pPr algn="l">
              <a:defRPr/>
            </a:pPr>
            <a:r>
              <a:rPr lang="en-US" dirty="0" smtClean="0">
                <a:solidFill>
                  <a:prstClr val="black">
                    <a:tint val="75000"/>
                  </a:prstClr>
                </a:solidFill>
              </a:rPr>
              <a:t>Knowledge Utilization Research Center</a:t>
            </a:r>
            <a:endParaRPr lang="en-US" dirty="0">
              <a:solidFill>
                <a:prstClr val="black">
                  <a:tint val="75000"/>
                </a:prstClr>
              </a:solidFill>
            </a:endParaRPr>
          </a:p>
        </p:txBody>
      </p:sp>
      <p:sp>
        <p:nvSpPr>
          <p:cNvPr id="8196" name="Rectangle 3"/>
          <p:cNvSpPr>
            <a:spLocks noGrp="1" noChangeArrowheads="1"/>
          </p:cNvSpPr>
          <p:nvPr>
            <p:ph sz="quarter" idx="1"/>
          </p:nvPr>
        </p:nvSpPr>
        <p:spPr/>
        <p:txBody>
          <a:bodyPr/>
          <a:lstStyle/>
          <a:p>
            <a:endParaRPr lang="en-US" dirty="0" smtClean="0"/>
          </a:p>
        </p:txBody>
      </p:sp>
      <p:pic>
        <p:nvPicPr>
          <p:cNvPr id="1843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90550" y="1905000"/>
            <a:ext cx="7961313" cy="3608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34615" y="2438400"/>
            <a:ext cx="2674771" cy="461665"/>
          </a:xfrm>
          <a:prstGeom prst="rect">
            <a:avLst/>
          </a:prstGeom>
          <a:solidFill>
            <a:schemeClr val="tx2">
              <a:lumMod val="20000"/>
              <a:lumOff val="80000"/>
            </a:schemeClr>
          </a:solidFill>
        </p:spPr>
        <p:txBody>
          <a:bodyPr wrap="none">
            <a:spAutoFit/>
          </a:bodyPr>
          <a:lstStyle/>
          <a:p>
            <a:pPr algn="ctr">
              <a:defRPr/>
            </a:pPr>
            <a:r>
              <a:rPr lang="en-US" sz="2400" dirty="0">
                <a:solidFill>
                  <a:prstClr val="black"/>
                </a:solidFill>
              </a:rPr>
              <a:t>Actionable message</a:t>
            </a:r>
          </a:p>
        </p:txBody>
      </p:sp>
    </p:spTree>
    <p:extLst>
      <p:ext uri="{BB962C8B-B14F-4D97-AF65-F5344CB8AC3E}">
        <p14:creationId xmlns="" xmlns:p14="http://schemas.microsoft.com/office/powerpoint/2010/main" val="210192561"/>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91" name="Picture 7"/>
          <p:cNvPicPr>
            <a:picLocks noGrp="1" noChangeAspect="1" noChangeArrowheads="1"/>
          </p:cNvPicPr>
          <p:nvPr>
            <p:ph sz="quarter" idx="1"/>
          </p:nvPr>
        </p:nvPicPr>
        <p:blipFill>
          <a:blip r:embed="rId2">
            <a:extLst>
              <a:ext uri="{28A0092B-C50C-407E-A947-70E740481C1C}">
                <a14:useLocalDpi xmlns="" xmlns:a14="http://schemas.microsoft.com/office/drawing/2010/main" val="0"/>
              </a:ext>
            </a:extLst>
          </a:blip>
          <a:srcRect/>
          <a:stretch>
            <a:fillRect/>
          </a:stretch>
        </p:blipFill>
        <p:spPr bwMode="auto">
          <a:xfrm>
            <a:off x="3087208" y="2060848"/>
            <a:ext cx="2853175" cy="640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90" name="Picture 6" descr="actionable messages"/>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627784" y="3212976"/>
            <a:ext cx="3409950" cy="133350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Tree>
    <p:extLst>
      <p:ext uri="{BB962C8B-B14F-4D97-AF65-F5344CB8AC3E}">
        <p14:creationId xmlns="" xmlns:p14="http://schemas.microsoft.com/office/powerpoint/2010/main" val="33039513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altLang="de-DE" b="1" dirty="0" smtClean="0"/>
              <a:t>GRADE quality of evidence</a:t>
            </a:r>
            <a:endParaRPr lang="en-US" b="1" dirty="0"/>
          </a:p>
        </p:txBody>
      </p:sp>
      <p:sp>
        <p:nvSpPr>
          <p:cNvPr id="3" name="Content Placeholder 2"/>
          <p:cNvSpPr>
            <a:spLocks noGrp="1"/>
          </p:cNvSpPr>
          <p:nvPr>
            <p:ph idx="1"/>
          </p:nvPr>
        </p:nvSpPr>
        <p:spPr/>
        <p:txBody>
          <a:bodyPr/>
          <a:lstStyle/>
          <a:p>
            <a:pPr>
              <a:spcBef>
                <a:spcPts val="0"/>
              </a:spcBef>
              <a:spcAft>
                <a:spcPts val="600"/>
              </a:spcAft>
              <a:defRPr/>
            </a:pPr>
            <a:r>
              <a:rPr lang="en-GB" sz="2800" dirty="0"/>
              <a:t>System for assessing quality of evidence of a body of evidence based on</a:t>
            </a:r>
          </a:p>
          <a:p>
            <a:pPr lvl="1">
              <a:spcBef>
                <a:spcPts val="0"/>
              </a:spcBef>
              <a:spcAft>
                <a:spcPts val="600"/>
              </a:spcAft>
              <a:defRPr/>
            </a:pPr>
            <a:r>
              <a:rPr lang="en-GB" sz="2800" dirty="0"/>
              <a:t>study </a:t>
            </a:r>
            <a:r>
              <a:rPr lang="en-GB" sz="2800" dirty="0" smtClean="0"/>
              <a:t>design</a:t>
            </a:r>
            <a:endParaRPr lang="en-GB" sz="2800" dirty="0"/>
          </a:p>
          <a:p>
            <a:pPr lvl="1">
              <a:spcBef>
                <a:spcPts val="0"/>
              </a:spcBef>
              <a:spcAft>
                <a:spcPts val="600"/>
              </a:spcAft>
              <a:defRPr/>
            </a:pPr>
            <a:r>
              <a:rPr lang="en-GB" sz="2800" dirty="0"/>
              <a:t>criteria for </a:t>
            </a:r>
            <a:r>
              <a:rPr lang="en-GB" sz="2800" dirty="0" smtClean="0"/>
              <a:t>downgrading/upgrading</a:t>
            </a:r>
            <a:endParaRPr lang="fa-IR" sz="2800" dirty="0" smtClean="0"/>
          </a:p>
          <a:p>
            <a:pPr lvl="2">
              <a:spcBef>
                <a:spcPts val="0"/>
              </a:spcBef>
              <a:spcAft>
                <a:spcPts val="600"/>
              </a:spcAft>
              <a:defRPr/>
            </a:pPr>
            <a:r>
              <a:rPr lang="en-US" sz="2500" dirty="0" smtClean="0"/>
              <a:t>Methodological limitations</a:t>
            </a:r>
            <a:endParaRPr lang="fa-IR" sz="2500" dirty="0" smtClean="0"/>
          </a:p>
          <a:p>
            <a:pPr lvl="2">
              <a:spcBef>
                <a:spcPts val="0"/>
              </a:spcBef>
              <a:spcAft>
                <a:spcPts val="600"/>
              </a:spcAft>
              <a:defRPr/>
            </a:pPr>
            <a:r>
              <a:rPr lang="en-US" sz="2500" dirty="0" smtClean="0"/>
              <a:t>Coherence</a:t>
            </a:r>
            <a:endParaRPr lang="fa-IR" sz="2500" dirty="0" smtClean="0"/>
          </a:p>
          <a:p>
            <a:pPr lvl="2">
              <a:spcBef>
                <a:spcPts val="0"/>
              </a:spcBef>
              <a:spcAft>
                <a:spcPts val="600"/>
              </a:spcAft>
              <a:defRPr/>
            </a:pPr>
            <a:r>
              <a:rPr lang="en-US" sz="2500" dirty="0" smtClean="0"/>
              <a:t>Adequacy of data</a:t>
            </a:r>
            <a:endParaRPr lang="fa-IR" sz="2500" dirty="0" smtClean="0"/>
          </a:p>
          <a:p>
            <a:pPr lvl="2">
              <a:spcBef>
                <a:spcPts val="0"/>
              </a:spcBef>
              <a:spcAft>
                <a:spcPts val="600"/>
              </a:spcAft>
              <a:defRPr/>
            </a:pPr>
            <a:r>
              <a:rPr lang="en-US" sz="2500" dirty="0" smtClean="0"/>
              <a:t>Relevance</a:t>
            </a:r>
            <a:endParaRPr lang="en-US" sz="2100" dirty="0" smtClean="0"/>
          </a:p>
          <a:p>
            <a:pPr lvl="1">
              <a:spcBef>
                <a:spcPts val="0"/>
              </a:spcBef>
              <a:spcAft>
                <a:spcPts val="600"/>
              </a:spcAft>
              <a:defRPr/>
            </a:pPr>
            <a:endParaRPr lang="en-GB" sz="2800" dirty="0"/>
          </a:p>
          <a:p>
            <a:endParaRPr lang="en-US" dirty="0"/>
          </a:p>
        </p:txBody>
      </p:sp>
      <p:sp>
        <p:nvSpPr>
          <p:cNvPr id="4" name="Footer Placeholder 3"/>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Tree>
    <p:extLst>
      <p:ext uri="{BB962C8B-B14F-4D97-AF65-F5344CB8AC3E}">
        <p14:creationId xmlns="" xmlns:p14="http://schemas.microsoft.com/office/powerpoint/2010/main" val="32271146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30480" y="914400"/>
            <a:ext cx="8229600" cy="1143000"/>
          </a:xfrm>
        </p:spPr>
        <p:txBody>
          <a:bodyPr/>
          <a:lstStyle/>
          <a:p>
            <a:r>
              <a:rPr lang="en-US" dirty="0" smtClean="0"/>
              <a:t>Evidence pyramid </a:t>
            </a:r>
          </a:p>
        </p:txBody>
      </p:sp>
      <p:sp>
        <p:nvSpPr>
          <p:cNvPr id="6" name="Footer Placeholder 3"/>
          <p:cNvSpPr>
            <a:spLocks noGrp="1"/>
          </p:cNvSpPr>
          <p:nvPr>
            <p:ph type="ftr" sz="quarter" idx="11"/>
          </p:nvPr>
        </p:nvSpPr>
        <p:spPr>
          <a:xfrm>
            <a:off x="457200" y="6356350"/>
            <a:ext cx="3048000" cy="365125"/>
          </a:xfrm>
        </p:spPr>
        <p:txBody>
          <a:bodyPr/>
          <a:lstStyle/>
          <a:p>
            <a:pPr>
              <a:defRPr/>
            </a:pPr>
            <a:r>
              <a:rPr lang="en-US" smtClean="0">
                <a:solidFill>
                  <a:srgbClr val="464653"/>
                </a:solidFill>
              </a:rPr>
              <a:t>Ayat Ahmadi Knowledge Utilization Research Center</a:t>
            </a:r>
            <a:endParaRPr lang="en-US" dirty="0">
              <a:solidFill>
                <a:srgbClr val="464653"/>
              </a:solidFill>
            </a:endParaRPr>
          </a:p>
        </p:txBody>
      </p:sp>
      <p:sp>
        <p:nvSpPr>
          <p:cNvPr id="8196" name="Rectangle 3"/>
          <p:cNvSpPr>
            <a:spLocks noGrp="1" noChangeArrowheads="1"/>
          </p:cNvSpPr>
          <p:nvPr>
            <p:ph sz="quarter" idx="1"/>
          </p:nvPr>
        </p:nvSpPr>
        <p:spPr/>
        <p:txBody>
          <a:bodyPr/>
          <a:lstStyle/>
          <a:p>
            <a:endParaRPr lang="en-US" dirty="0" smtClean="0"/>
          </a:p>
        </p:txBody>
      </p:sp>
      <p:pic>
        <p:nvPicPr>
          <p:cNvPr id="15367" name="Picture 7" descr="Image result for level of evidenc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01587" y="2286000"/>
            <a:ext cx="4904013" cy="36616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97605846"/>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304800" y="1295400"/>
          <a:ext cx="8534400" cy="4950256"/>
        </p:xfrm>
        <a:graphic>
          <a:graphicData uri="http://schemas.openxmlformats.org/drawingml/2006/table">
            <a:tbl>
              <a:tblPr/>
              <a:tblGrid>
                <a:gridCol w="1905000"/>
                <a:gridCol w="6629400"/>
              </a:tblGrid>
              <a:tr h="352675">
                <a:tc>
                  <a:txBody>
                    <a:bodyPr/>
                    <a:lstStyle/>
                    <a:p>
                      <a:r>
                        <a:rPr lang="en-US" sz="2000" b="1" dirty="0"/>
                        <a:t>Component</a:t>
                      </a:r>
                    </a:p>
                  </a:txBody>
                  <a:tcPr marL="56575" marR="56575" marT="28287" marB="28287" anchor="ctr">
                    <a:lnL>
                      <a:noFill/>
                    </a:lnL>
                    <a:lnR>
                      <a:noFill/>
                    </a:lnR>
                    <a:lnT>
                      <a:noFill/>
                    </a:lnT>
                    <a:lnB>
                      <a:noFill/>
                    </a:lnB>
                  </a:tcPr>
                </a:tc>
                <a:tc>
                  <a:txBody>
                    <a:bodyPr/>
                    <a:lstStyle/>
                    <a:p>
                      <a:r>
                        <a:rPr lang="en-US" sz="2000" b="1" dirty="0"/>
                        <a:t>Definition</a:t>
                      </a:r>
                    </a:p>
                  </a:txBody>
                  <a:tcPr marL="56575" marR="56575" marT="28287" marB="28287" anchor="ctr">
                    <a:lnL>
                      <a:noFill/>
                    </a:lnL>
                    <a:lnR>
                      <a:noFill/>
                    </a:lnR>
                    <a:lnT>
                      <a:noFill/>
                    </a:lnT>
                    <a:lnB>
                      <a:noFill/>
                    </a:lnB>
                  </a:tcPr>
                </a:tc>
              </a:tr>
              <a:tr h="964776">
                <a:tc>
                  <a:txBody>
                    <a:bodyPr/>
                    <a:lstStyle/>
                    <a:p>
                      <a:r>
                        <a:rPr lang="en-US" sz="2000" dirty="0"/>
                        <a:t>Methodological limitations</a:t>
                      </a:r>
                    </a:p>
                  </a:txBody>
                  <a:tcPr marL="56575" marR="56575" marT="28287" marB="28287" anchor="ctr">
                    <a:lnL>
                      <a:noFill/>
                    </a:lnL>
                    <a:lnR>
                      <a:noFill/>
                    </a:lnR>
                    <a:lnT>
                      <a:noFill/>
                    </a:lnT>
                    <a:lnB>
                      <a:noFill/>
                    </a:lnB>
                  </a:tcPr>
                </a:tc>
                <a:tc>
                  <a:txBody>
                    <a:bodyPr/>
                    <a:lstStyle/>
                    <a:p>
                      <a:r>
                        <a:rPr lang="en-US" sz="2000" dirty="0"/>
                        <a:t>The extent to which there are concerns about the design or conduct of the primary studies that contributed evidence to an individual review finding</a:t>
                      </a:r>
                    </a:p>
                  </a:txBody>
                  <a:tcPr marL="56575" marR="56575" marT="28287" marB="28287" anchor="ctr">
                    <a:lnL>
                      <a:noFill/>
                    </a:lnL>
                    <a:lnR>
                      <a:noFill/>
                    </a:lnR>
                    <a:lnT>
                      <a:noFill/>
                    </a:lnT>
                    <a:lnB>
                      <a:noFill/>
                    </a:lnB>
                  </a:tcPr>
                </a:tc>
              </a:tr>
              <a:tr h="1326567">
                <a:tc>
                  <a:txBody>
                    <a:bodyPr/>
                    <a:lstStyle/>
                    <a:p>
                      <a:r>
                        <a:rPr lang="en-US" sz="2000" dirty="0"/>
                        <a:t>Coherence</a:t>
                      </a:r>
                    </a:p>
                  </a:txBody>
                  <a:tcPr marL="56575" marR="56575" marT="28287" marB="28287" anchor="ctr">
                    <a:lnL>
                      <a:noFill/>
                    </a:lnL>
                    <a:lnR>
                      <a:noFill/>
                    </a:lnR>
                    <a:lnT>
                      <a:noFill/>
                    </a:lnT>
                    <a:lnB>
                      <a:noFill/>
                    </a:lnB>
                  </a:tcPr>
                </a:tc>
                <a:tc>
                  <a:txBody>
                    <a:bodyPr/>
                    <a:lstStyle/>
                    <a:p>
                      <a:r>
                        <a:rPr lang="en-US" sz="2000" dirty="0"/>
                        <a:t>An assessment of how clear and cogent the fit is between the data from the primary studies and a review finding that </a:t>
                      </a:r>
                      <a:r>
                        <a:rPr lang="en-US" sz="2000" dirty="0" err="1"/>
                        <a:t>synthesises</a:t>
                      </a:r>
                      <a:r>
                        <a:rPr lang="en-US" sz="2000" dirty="0"/>
                        <a:t> that data. By ‘cogent’, we mean well supported or compelling</a:t>
                      </a:r>
                    </a:p>
                  </a:txBody>
                  <a:tcPr marL="56575" marR="56575" marT="28287" marB="28287" anchor="ctr">
                    <a:lnL>
                      <a:noFill/>
                    </a:lnL>
                    <a:lnR>
                      <a:noFill/>
                    </a:lnR>
                    <a:lnT>
                      <a:noFill/>
                    </a:lnT>
                    <a:lnB>
                      <a:noFill/>
                    </a:lnB>
                  </a:tcPr>
                </a:tc>
              </a:tr>
              <a:tr h="783880">
                <a:tc>
                  <a:txBody>
                    <a:bodyPr/>
                    <a:lstStyle/>
                    <a:p>
                      <a:r>
                        <a:rPr lang="en-US" sz="2000" dirty="0"/>
                        <a:t>Adequacy of data</a:t>
                      </a:r>
                    </a:p>
                  </a:txBody>
                  <a:tcPr marL="56575" marR="56575" marT="28287" marB="28287" anchor="ctr">
                    <a:lnL>
                      <a:noFill/>
                    </a:lnL>
                    <a:lnR>
                      <a:noFill/>
                    </a:lnR>
                    <a:lnT>
                      <a:noFill/>
                    </a:lnT>
                    <a:lnB>
                      <a:noFill/>
                    </a:lnB>
                  </a:tcPr>
                </a:tc>
                <a:tc>
                  <a:txBody>
                    <a:bodyPr/>
                    <a:lstStyle/>
                    <a:p>
                      <a:r>
                        <a:rPr lang="en-US" sz="2000"/>
                        <a:t>An overall determination of the degree of richness and quantity of data supporting a review finding</a:t>
                      </a:r>
                    </a:p>
                  </a:txBody>
                  <a:tcPr marL="56575" marR="56575" marT="28287" marB="28287" anchor="ctr">
                    <a:lnL>
                      <a:noFill/>
                    </a:lnL>
                    <a:lnR>
                      <a:noFill/>
                    </a:lnR>
                    <a:lnT>
                      <a:noFill/>
                    </a:lnT>
                    <a:lnB>
                      <a:noFill/>
                    </a:lnB>
                  </a:tcPr>
                </a:tc>
              </a:tr>
              <a:tr h="1507461">
                <a:tc>
                  <a:txBody>
                    <a:bodyPr/>
                    <a:lstStyle/>
                    <a:p>
                      <a:r>
                        <a:rPr lang="en-US" sz="2000" dirty="0"/>
                        <a:t>Relevance</a:t>
                      </a:r>
                    </a:p>
                  </a:txBody>
                  <a:tcPr marL="56575" marR="56575" marT="28287" marB="28287" anchor="ctr">
                    <a:lnL>
                      <a:noFill/>
                    </a:lnL>
                    <a:lnR>
                      <a:noFill/>
                    </a:lnR>
                    <a:lnT>
                      <a:noFill/>
                    </a:lnT>
                    <a:lnB>
                      <a:noFill/>
                    </a:lnB>
                  </a:tcPr>
                </a:tc>
                <a:tc>
                  <a:txBody>
                    <a:bodyPr/>
                    <a:lstStyle/>
                    <a:p>
                      <a:r>
                        <a:rPr lang="en-US" sz="2000" dirty="0"/>
                        <a:t>The extent to which the body of evidence from the primary studies supporting a review finding is applicable to the context (perspective or population, phenomenon of interest, setting) specified in the review question</a:t>
                      </a:r>
                    </a:p>
                  </a:txBody>
                  <a:tcPr marL="56575" marR="56575" marT="28287" marB="28287" anchor="ctr">
                    <a:lnL>
                      <a:noFill/>
                    </a:lnL>
                    <a:lnR>
                      <a:noFill/>
                    </a:lnR>
                    <a:lnT>
                      <a:noFill/>
                    </a:lnT>
                    <a:lnB>
                      <a:noFill/>
                    </a:lnB>
                  </a:tcPr>
                </a:tc>
              </a:tr>
            </a:tbl>
          </a:graphicData>
        </a:graphic>
      </p:graphicFrame>
      <p:sp>
        <p:nvSpPr>
          <p:cNvPr id="1025" name="Rectangle 1"/>
          <p:cNvSpPr>
            <a:spLocks noChangeArrowheads="1"/>
          </p:cNvSpPr>
          <p:nvPr/>
        </p:nvSpPr>
        <p:spPr bwMode="auto">
          <a:xfrm>
            <a:off x="457200" y="457200"/>
            <a:ext cx="5929828"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charset="0"/>
              <a:cs typeface="Arial" charset="0"/>
            </a:endParaRPr>
          </a:p>
          <a:p>
            <a:pPr eaLnBrk="0" fontAlgn="base" hangingPunct="0">
              <a:spcBef>
                <a:spcPct val="0"/>
              </a:spcBef>
              <a:spcAft>
                <a:spcPct val="0"/>
              </a:spcAft>
            </a:pPr>
            <a:r>
              <a:rPr lang="en-US" dirty="0" smtClean="0">
                <a:solidFill>
                  <a:prstClr val="black"/>
                </a:solidFill>
                <a:latin typeface="Arial" charset="0"/>
                <a:cs typeface="Arial" charset="0"/>
              </a:rPr>
              <a:t>Definitions of the components of the </a:t>
            </a:r>
            <a:r>
              <a:rPr lang="en-US" dirty="0" err="1" smtClean="0">
                <a:solidFill>
                  <a:prstClr val="black"/>
                </a:solidFill>
                <a:latin typeface="Arial" charset="0"/>
                <a:cs typeface="Arial" charset="0"/>
              </a:rPr>
              <a:t>CERQual</a:t>
            </a:r>
            <a:r>
              <a:rPr lang="en-US" dirty="0" smtClean="0">
                <a:solidFill>
                  <a:prstClr val="black"/>
                </a:solidFill>
                <a:latin typeface="Arial" charset="0"/>
                <a:cs typeface="Arial" charset="0"/>
              </a:rPr>
              <a:t> approach</a:t>
            </a:r>
          </a:p>
          <a:p>
            <a:pPr eaLnBrk="0" fontAlgn="base" hangingPunct="0">
              <a:spcBef>
                <a:spcPct val="0"/>
              </a:spcBef>
              <a:spcAft>
                <a:spcPct val="0"/>
              </a:spcAft>
            </a:pPr>
            <a:endParaRPr lang="en-US" dirty="0" smtClean="0">
              <a:solidFill>
                <a:prstClr val="black"/>
              </a:solidFill>
              <a:latin typeface="Arial" charset="0"/>
              <a:cs typeface="Arial" charset="0"/>
            </a:endParaRPr>
          </a:p>
        </p:txBody>
      </p:sp>
      <p:sp>
        <p:nvSpPr>
          <p:cNvPr id="3" name="Footer Placeholder 2"/>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Tree>
    <p:extLst>
      <p:ext uri="{BB962C8B-B14F-4D97-AF65-F5344CB8AC3E}">
        <p14:creationId xmlns="" xmlns:p14="http://schemas.microsoft.com/office/powerpoint/2010/main" val="301219085"/>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31746" name="AutoShape 2" descr="https://media.springernature.com/full/springer-static/image/art%3A10.1186%2Fs13012-017-0688-3/MediaObjects/13012_2017_688_Fig1_HTML.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748" name="AutoShape 4" descr="https://media.springernature.com/full/springer-static/image/art%3A10.1186%2Fs13012-017-0688-3/MediaObjects/13012_2017_688_Fig1_HTML.gif"/>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1749" name="Picture 5" descr="C:\Users\AHMADI\Desktop\New folder\13012_2017_688_Fig1_HTML.gif"/>
          <p:cNvPicPr>
            <a:picLocks noChangeAspect="1" noChangeArrowheads="1"/>
          </p:cNvPicPr>
          <p:nvPr/>
        </p:nvPicPr>
        <p:blipFill>
          <a:blip r:embed="rId2"/>
          <a:srcRect/>
          <a:stretch>
            <a:fillRect/>
          </a:stretch>
        </p:blipFill>
        <p:spPr bwMode="auto">
          <a:xfrm>
            <a:off x="990600" y="1676400"/>
            <a:ext cx="6768021" cy="4691062"/>
          </a:xfrm>
          <a:prstGeom prst="rect">
            <a:avLst/>
          </a:prstGeom>
          <a:noFill/>
        </p:spPr>
      </p:pic>
      <p:sp>
        <p:nvSpPr>
          <p:cNvPr id="4" name="Footer Placeholder 3"/>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Tree>
    <p:extLst>
      <p:ext uri="{BB962C8B-B14F-4D97-AF65-F5344CB8AC3E}">
        <p14:creationId xmlns="" xmlns:p14="http://schemas.microsoft.com/office/powerpoint/2010/main" val="22228088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2770" name="Picture 2" descr="https://www.researchgate.net/profile/Oezge_Tuncalp/publication/322712005/figure/fig2/AS:590970915659778@1517909854990/Making-an-overall-CERQual-assessment-of-confidence-in-each-individual-review-finding.png"/>
          <p:cNvPicPr>
            <a:picLocks noChangeAspect="1" noChangeArrowheads="1"/>
          </p:cNvPicPr>
          <p:nvPr/>
        </p:nvPicPr>
        <p:blipFill>
          <a:blip r:embed="rId2"/>
          <a:srcRect/>
          <a:stretch>
            <a:fillRect/>
          </a:stretch>
        </p:blipFill>
        <p:spPr bwMode="auto">
          <a:xfrm>
            <a:off x="1371600" y="685800"/>
            <a:ext cx="5524500" cy="5248275"/>
          </a:xfrm>
          <a:prstGeom prst="rect">
            <a:avLst/>
          </a:prstGeom>
          <a:noFill/>
        </p:spPr>
      </p:pic>
      <p:sp>
        <p:nvSpPr>
          <p:cNvPr id="4" name="Footer Placeholder 3"/>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Tree>
    <p:extLst>
      <p:ext uri="{BB962C8B-B14F-4D97-AF65-F5344CB8AC3E}">
        <p14:creationId xmlns="" xmlns:p14="http://schemas.microsoft.com/office/powerpoint/2010/main" val="42776720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9304" name="Group 24"/>
          <p:cNvGraphicFramePr>
            <a:graphicFrameLocks noGrp="1"/>
          </p:cNvGraphicFramePr>
          <p:nvPr>
            <p:ph sz="half" idx="1"/>
          </p:nvPr>
        </p:nvGraphicFramePr>
        <p:xfrm>
          <a:off x="331788" y="2492375"/>
          <a:ext cx="8353425" cy="3719514"/>
        </p:xfrm>
        <a:graphic>
          <a:graphicData uri="http://schemas.openxmlformats.org/drawingml/2006/table">
            <a:tbl>
              <a:tblPr/>
              <a:tblGrid>
                <a:gridCol w="1656432"/>
                <a:gridCol w="6696993"/>
              </a:tblGrid>
              <a:tr h="701271">
                <a:tc>
                  <a:txBody>
                    <a:bodyPr/>
                    <a:lstStyle/>
                    <a:p>
                      <a:pPr marL="0" marR="0" lvl="0" indent="0" algn="l" defTabSz="914400" rtl="0" eaLnBrk="1" fontAlgn="base" latinLnBrk="0" hangingPunct="1">
                        <a:lnSpc>
                          <a:spcPct val="100000"/>
                        </a:lnSpc>
                        <a:spcBef>
                          <a:spcPct val="80000"/>
                        </a:spcBef>
                        <a:spcAft>
                          <a:spcPct val="0"/>
                        </a:spcAft>
                        <a:buClr>
                          <a:srgbClr val="1E7FB8"/>
                        </a:buClr>
                        <a:buSzTx/>
                        <a:buFont typeface="Wingdings" pitchFamily="2" charset="2"/>
                        <a:buNone/>
                        <a:tabLst/>
                      </a:pPr>
                      <a:r>
                        <a:rPr kumimoji="0" lang="en-GB" sz="2000" b="1" i="0" u="none" strike="noStrike" cap="none" normalizeH="0" baseline="0" dirty="0" smtClean="0">
                          <a:ln>
                            <a:noFill/>
                          </a:ln>
                          <a:solidFill>
                            <a:schemeClr val="tx1"/>
                          </a:solidFill>
                          <a:effectLst/>
                          <a:latin typeface="Arial" pitchFamily="34" charset="0"/>
                          <a:cs typeface="Arial" pitchFamily="34" charset="0"/>
                        </a:rPr>
                        <a:t>High</a:t>
                      </a:r>
                      <a:r>
                        <a:rPr kumimoji="0" lang="en-GB" sz="2000" b="0" i="0" u="none" strike="noStrike" cap="none" normalizeH="0" baseline="0" dirty="0" smtClean="0">
                          <a:ln>
                            <a:noFill/>
                          </a:ln>
                          <a:solidFill>
                            <a:schemeClr val="tx1"/>
                          </a:solidFill>
                          <a:effectLst/>
                          <a:latin typeface="Arial" pitchFamily="34" charset="0"/>
                          <a:cs typeface="Arial" pitchFamily="34" charset="0"/>
                        </a:rPr>
                        <a:t/>
                      </a:r>
                      <a:br>
                        <a:rPr kumimoji="0" lang="en-GB" sz="2000" b="0" i="0" u="none" strike="noStrike" cap="none" normalizeH="0" baseline="0" dirty="0" smtClean="0">
                          <a:ln>
                            <a:noFill/>
                          </a:ln>
                          <a:solidFill>
                            <a:schemeClr val="tx1"/>
                          </a:solidFill>
                          <a:effectLst/>
                          <a:latin typeface="Arial" pitchFamily="34" charset="0"/>
                          <a:cs typeface="Arial" pitchFamily="34" charset="0"/>
                        </a:rPr>
                      </a:br>
                      <a:r>
                        <a:rPr kumimoji="0" lang="en-GB" sz="2000" b="0" i="0" u="none" strike="noStrike" cap="none" normalizeH="0" baseline="0" dirty="0" smtClean="0">
                          <a:ln>
                            <a:noFill/>
                          </a:ln>
                          <a:solidFill>
                            <a:schemeClr val="tx1"/>
                          </a:solidFill>
                          <a:effectLst/>
                          <a:latin typeface="Arial" pitchFamily="34"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80000"/>
                        </a:spcBef>
                        <a:spcAft>
                          <a:spcPct val="0"/>
                        </a:spcAft>
                        <a:buClr>
                          <a:srgbClr val="1E7FB8"/>
                        </a:buClr>
                        <a:buSzTx/>
                        <a:buFont typeface="Wingdings" pitchFamily="2" charset="2"/>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We are very confident that the true effect lies close to that of the estimate of the effect.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6171">
                <a:tc>
                  <a:txBody>
                    <a:bodyPr/>
                    <a:lstStyle/>
                    <a:p>
                      <a:pPr marL="0" marR="0" lvl="0" indent="0" algn="l" defTabSz="914400" rtl="0" eaLnBrk="1" fontAlgn="base" latinLnBrk="0" hangingPunct="1">
                        <a:lnSpc>
                          <a:spcPct val="100000"/>
                        </a:lnSpc>
                        <a:spcBef>
                          <a:spcPct val="80000"/>
                        </a:spcBef>
                        <a:spcAft>
                          <a:spcPct val="0"/>
                        </a:spcAft>
                        <a:buClr>
                          <a:srgbClr val="1E7FB8"/>
                        </a:buClr>
                        <a:buSzTx/>
                        <a:buFont typeface="Wingdings" pitchFamily="2" charset="2"/>
                        <a:buNone/>
                        <a:tabLst/>
                      </a:pPr>
                      <a:r>
                        <a:rPr kumimoji="0" lang="en-GB" sz="2000" b="1" i="0" u="none" strike="noStrike" cap="none" normalizeH="0" baseline="0" dirty="0" smtClean="0">
                          <a:ln>
                            <a:noFill/>
                          </a:ln>
                          <a:solidFill>
                            <a:schemeClr val="tx1"/>
                          </a:solidFill>
                          <a:effectLst/>
                          <a:latin typeface="Arial" pitchFamily="34" charset="0"/>
                          <a:cs typeface="Arial" pitchFamily="34" charset="0"/>
                        </a:rPr>
                        <a:t>Moderate</a:t>
                      </a:r>
                      <a:r>
                        <a:rPr kumimoji="0" lang="en-GB" sz="2000" b="0" i="0" u="none" strike="noStrike" cap="none" normalizeH="0" baseline="0" dirty="0" smtClean="0">
                          <a:ln>
                            <a:noFill/>
                          </a:ln>
                          <a:solidFill>
                            <a:schemeClr val="tx1"/>
                          </a:solidFill>
                          <a:effectLst/>
                          <a:latin typeface="Arial" pitchFamily="34" charset="0"/>
                          <a:cs typeface="Arial" pitchFamily="34" charset="0"/>
                        </a:rPr>
                        <a:t/>
                      </a:r>
                      <a:br>
                        <a:rPr kumimoji="0" lang="en-GB" sz="2000" b="0" i="0" u="none" strike="noStrike" cap="none" normalizeH="0" baseline="0" dirty="0" smtClean="0">
                          <a:ln>
                            <a:noFill/>
                          </a:ln>
                          <a:solidFill>
                            <a:schemeClr val="tx1"/>
                          </a:solidFill>
                          <a:effectLst/>
                          <a:latin typeface="Arial" pitchFamily="34" charset="0"/>
                          <a:cs typeface="Arial" pitchFamily="34" charset="0"/>
                        </a:rPr>
                      </a:br>
                      <a:r>
                        <a:rPr kumimoji="0" lang="en-GB" sz="2000" b="0" i="0" u="none" strike="noStrike" cap="none" normalizeH="0" baseline="0" dirty="0" smtClean="0">
                          <a:ln>
                            <a:noFill/>
                          </a:ln>
                          <a:solidFill>
                            <a:schemeClr val="tx1"/>
                          </a:solidFill>
                          <a:effectLst/>
                          <a:latin typeface="Arial" pitchFamily="34"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80000"/>
                        </a:spcBef>
                        <a:spcAft>
                          <a:spcPct val="0"/>
                        </a:spcAft>
                        <a:buClr>
                          <a:srgbClr val="1E7FB8"/>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We are moderately confident in the effect estimate: The true effect is likely to be close to the estimate of the effect, but there is a possibility that it is substantially different.</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6171">
                <a:tc>
                  <a:txBody>
                    <a:bodyPr/>
                    <a:lstStyle/>
                    <a:p>
                      <a:pPr marL="0" marR="0" lvl="0" indent="0" algn="l" defTabSz="914400" rtl="0" eaLnBrk="1" fontAlgn="base" latinLnBrk="0" hangingPunct="1">
                        <a:lnSpc>
                          <a:spcPct val="100000"/>
                        </a:lnSpc>
                        <a:spcBef>
                          <a:spcPct val="80000"/>
                        </a:spcBef>
                        <a:spcAft>
                          <a:spcPct val="0"/>
                        </a:spcAft>
                        <a:buClr>
                          <a:srgbClr val="1E7FB8"/>
                        </a:buClr>
                        <a:buSzTx/>
                        <a:buFont typeface="Wingdings" pitchFamily="2" charset="2"/>
                        <a:buNone/>
                        <a:tabLst/>
                      </a:pPr>
                      <a:r>
                        <a:rPr kumimoji="0" lang="en-GB" sz="2000" b="1" i="0" u="none" strike="noStrike" cap="none" normalizeH="0" baseline="0" dirty="0" smtClean="0">
                          <a:ln>
                            <a:noFill/>
                          </a:ln>
                          <a:solidFill>
                            <a:schemeClr val="tx1"/>
                          </a:solidFill>
                          <a:effectLst/>
                          <a:latin typeface="Arial" pitchFamily="34" charset="0"/>
                          <a:cs typeface="Arial" pitchFamily="34" charset="0"/>
                        </a:rPr>
                        <a:t>Low</a:t>
                      </a:r>
                      <a:r>
                        <a:rPr kumimoji="0" lang="en-GB" sz="2000" b="0" i="0" u="none" strike="noStrike" cap="none" normalizeH="0" baseline="0" dirty="0" smtClean="0">
                          <a:ln>
                            <a:noFill/>
                          </a:ln>
                          <a:solidFill>
                            <a:schemeClr val="tx1"/>
                          </a:solidFill>
                          <a:effectLst/>
                          <a:latin typeface="Arial" pitchFamily="34" charset="0"/>
                          <a:cs typeface="Arial" pitchFamily="34" charset="0"/>
                        </a:rPr>
                        <a:t/>
                      </a:r>
                      <a:br>
                        <a:rPr kumimoji="0" lang="en-GB" sz="2000" b="0" i="0" u="none" strike="noStrike" cap="none" normalizeH="0" baseline="0" dirty="0" smtClean="0">
                          <a:ln>
                            <a:noFill/>
                          </a:ln>
                          <a:solidFill>
                            <a:schemeClr val="tx1"/>
                          </a:solidFill>
                          <a:effectLst/>
                          <a:latin typeface="Arial" pitchFamily="34" charset="0"/>
                          <a:cs typeface="Arial" pitchFamily="34" charset="0"/>
                        </a:rPr>
                      </a:br>
                      <a:r>
                        <a:rPr kumimoji="0" lang="en-GB" sz="2000" b="0" i="0" u="none" strike="noStrike" cap="none" normalizeH="0" baseline="0" dirty="0" smtClean="0">
                          <a:ln>
                            <a:noFill/>
                          </a:ln>
                          <a:solidFill>
                            <a:schemeClr val="tx1"/>
                          </a:solidFill>
                          <a:effectLst/>
                          <a:latin typeface="Arial" pitchFamily="34"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80000"/>
                        </a:spcBef>
                        <a:spcAft>
                          <a:spcPct val="0"/>
                        </a:spcAft>
                        <a:buClr>
                          <a:srgbClr val="1E7FB8"/>
                        </a:buClr>
                        <a:buSzTx/>
                        <a:buFont typeface="Wingdings" pitchFamily="2" charset="2"/>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Our confidence in the effect estimate is limited: The true effect may be substantially different from the estimate of the effect.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5901">
                <a:tc>
                  <a:txBody>
                    <a:bodyPr/>
                    <a:lstStyle/>
                    <a:p>
                      <a:pPr marL="0" marR="0" lvl="0" indent="0" algn="l" defTabSz="914400" rtl="0" eaLnBrk="1" fontAlgn="base" latinLnBrk="0" hangingPunct="1">
                        <a:lnSpc>
                          <a:spcPct val="100000"/>
                        </a:lnSpc>
                        <a:spcBef>
                          <a:spcPct val="80000"/>
                        </a:spcBef>
                        <a:spcAft>
                          <a:spcPct val="0"/>
                        </a:spcAft>
                        <a:buClr>
                          <a:srgbClr val="1E7FB8"/>
                        </a:buClr>
                        <a:buSzTx/>
                        <a:buFont typeface="Wingdings" pitchFamily="2" charset="2"/>
                        <a:buNone/>
                        <a:tabLst/>
                      </a:pPr>
                      <a:r>
                        <a:rPr kumimoji="0" lang="en-GB" sz="2000" b="1" i="0" u="none" strike="noStrike" cap="none" normalizeH="0" baseline="0" dirty="0" smtClean="0">
                          <a:ln>
                            <a:noFill/>
                          </a:ln>
                          <a:solidFill>
                            <a:schemeClr val="tx1"/>
                          </a:solidFill>
                          <a:effectLst/>
                          <a:latin typeface="Arial" pitchFamily="34" charset="0"/>
                          <a:cs typeface="Arial" pitchFamily="34" charset="0"/>
                        </a:rPr>
                        <a:t>Very low</a:t>
                      </a:r>
                      <a:br>
                        <a:rPr kumimoji="0" lang="en-GB" sz="2000" b="1" i="0" u="none" strike="noStrike" cap="none" normalizeH="0" baseline="0" dirty="0" smtClean="0">
                          <a:ln>
                            <a:noFill/>
                          </a:ln>
                          <a:solidFill>
                            <a:schemeClr val="tx1"/>
                          </a:solidFill>
                          <a:effectLst/>
                          <a:latin typeface="Arial" pitchFamily="34" charset="0"/>
                          <a:cs typeface="Arial" pitchFamily="34" charset="0"/>
                        </a:rPr>
                      </a:br>
                      <a:r>
                        <a:rPr kumimoji="0" lang="en-GB" sz="2000" b="0" i="0" u="none" strike="noStrike" cap="none" normalizeH="0" baseline="0" dirty="0" smtClean="0">
                          <a:ln>
                            <a:noFill/>
                          </a:ln>
                          <a:solidFill>
                            <a:schemeClr val="tx1"/>
                          </a:solidFill>
                          <a:effectLst/>
                          <a:latin typeface="Arial" pitchFamily="34"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80000"/>
                        </a:spcBef>
                        <a:spcAft>
                          <a:spcPct val="0"/>
                        </a:spcAft>
                        <a:buClr>
                          <a:srgbClr val="1E7FB8"/>
                        </a:buClr>
                        <a:buSzTx/>
                        <a:buFont typeface="Wingdings" pitchFamily="2" charset="2"/>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We have very little confidence in the effect estimate: The true effect is likely to be substantially different from the estimate of the effect.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63" name="Text Box 25"/>
          <p:cNvSpPr txBox="1">
            <a:spLocks noChangeArrowheads="1"/>
          </p:cNvSpPr>
          <p:nvPr/>
        </p:nvSpPr>
        <p:spPr bwMode="auto">
          <a:xfrm>
            <a:off x="539750" y="1700213"/>
            <a:ext cx="7848600" cy="400050"/>
          </a:xfrm>
          <a:prstGeom prst="rect">
            <a:avLst/>
          </a:prstGeom>
          <a:noFill/>
          <a:ln w="9525">
            <a:noFill/>
            <a:miter lim="800000"/>
            <a:headEnd/>
            <a:tailEnd/>
          </a:ln>
          <a:effectLst/>
        </p:spPr>
        <p:txBody>
          <a:bodyPr>
            <a:spAutoFit/>
          </a:bodyPr>
          <a:lstStyle/>
          <a:p>
            <a:pPr>
              <a:spcBef>
                <a:spcPct val="50000"/>
              </a:spcBef>
            </a:pPr>
            <a:r>
              <a:rPr lang="en-GB" altLang="de-DE" sz="2000">
                <a:solidFill>
                  <a:prstClr val="black"/>
                </a:solidFill>
                <a:cs typeface="Arial" charset="0"/>
              </a:rPr>
              <a:t>Definition: The degree of confidence in an estimate of effect.</a:t>
            </a:r>
          </a:p>
        </p:txBody>
      </p:sp>
      <p:sp>
        <p:nvSpPr>
          <p:cNvPr id="6164" name="Rectangle 2"/>
          <p:cNvSpPr txBox="1">
            <a:spLocks noChangeArrowheads="1"/>
          </p:cNvSpPr>
          <p:nvPr/>
        </p:nvSpPr>
        <p:spPr bwMode="auto">
          <a:xfrm>
            <a:off x="223838" y="188913"/>
            <a:ext cx="8642350" cy="1143000"/>
          </a:xfrm>
          <a:prstGeom prst="rect">
            <a:avLst/>
          </a:prstGeom>
          <a:noFill/>
          <a:ln w="9525">
            <a:noFill/>
            <a:miter lim="800000"/>
            <a:headEnd/>
            <a:tailEnd/>
          </a:ln>
        </p:spPr>
        <p:txBody>
          <a:bodyPr anchor="ctr"/>
          <a:lstStyle/>
          <a:p>
            <a:pPr algn="ctr"/>
            <a:r>
              <a:rPr lang="de-DE" altLang="de-DE" sz="3000" dirty="0">
                <a:solidFill>
                  <a:prstClr val="black"/>
                </a:solidFill>
              </a:rPr>
              <a:t>GRADE quality of evidence</a:t>
            </a:r>
          </a:p>
        </p:txBody>
      </p:sp>
      <p:sp>
        <p:nvSpPr>
          <p:cNvPr id="6165" name="Line 4"/>
          <p:cNvSpPr>
            <a:spLocks noChangeShapeType="1"/>
          </p:cNvSpPr>
          <p:nvPr/>
        </p:nvSpPr>
        <p:spPr bwMode="auto">
          <a:xfrm>
            <a:off x="152400" y="1411288"/>
            <a:ext cx="8713788" cy="1587"/>
          </a:xfrm>
          <a:prstGeom prst="line">
            <a:avLst/>
          </a:prstGeom>
          <a:noFill/>
          <a:ln w="25400">
            <a:solidFill>
              <a:srgbClr val="008000"/>
            </a:solidFill>
            <a:round/>
            <a:headEnd/>
            <a:tailEnd/>
          </a:ln>
        </p:spPr>
        <p:txBody>
          <a:bodyPr/>
          <a:lstStyle/>
          <a:p>
            <a:endParaRPr lang="en-US">
              <a:solidFill>
                <a:prstClr val="black"/>
              </a:solidFill>
            </a:endParaRPr>
          </a:p>
        </p:txBody>
      </p:sp>
      <p:sp>
        <p:nvSpPr>
          <p:cNvPr id="2" name="Footer Placeholder 1"/>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Tree>
    <p:extLst>
      <p:ext uri="{BB962C8B-B14F-4D97-AF65-F5344CB8AC3E}">
        <p14:creationId xmlns="" xmlns:p14="http://schemas.microsoft.com/office/powerpoint/2010/main" val="28298357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9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828800"/>
            <a:ext cx="7772400" cy="2886095"/>
          </a:xfrm>
        </p:spPr>
        <p:txBody>
          <a:bodyPr>
            <a:normAutofit/>
          </a:bodyPr>
          <a:lstStyle/>
          <a:p>
            <a:pPr rtl="1">
              <a:lnSpc>
                <a:spcPct val="200000"/>
              </a:lnSpc>
            </a:pPr>
            <a:r>
              <a:rPr lang="fa-IR" sz="2800" b="1" dirty="0" smtClean="0">
                <a:solidFill>
                  <a:srgbClr val="002060"/>
                </a:solidFill>
                <a:cs typeface="B Titr" pitchFamily="2" charset="-78"/>
              </a:rPr>
              <a:t>پژوهش باید منجر به تغییر مفید شود یا از تغییرات مضر پیشگیری نماید.</a:t>
            </a:r>
            <a:endParaRPr lang="fa-IR" sz="2800" b="1" dirty="0">
              <a:solidFill>
                <a:srgbClr val="002060"/>
              </a:solidFill>
              <a:cs typeface="B Titr" pitchFamily="2" charset="-78"/>
            </a:endParaRPr>
          </a:p>
        </p:txBody>
      </p:sp>
      <p:sp>
        <p:nvSpPr>
          <p:cNvPr id="3" name="Subtitle 2"/>
          <p:cNvSpPr>
            <a:spLocks noGrp="1"/>
          </p:cNvSpPr>
          <p:nvPr>
            <p:ph type="subTitle" idx="1"/>
          </p:nvPr>
        </p:nvSpPr>
        <p:spPr>
          <a:xfrm>
            <a:off x="1214414" y="4500570"/>
            <a:ext cx="6715172" cy="2038352"/>
          </a:xfrm>
        </p:spPr>
        <p:txBody>
          <a:bodyPr>
            <a:normAutofit/>
          </a:bodyPr>
          <a:lstStyle/>
          <a:p>
            <a:r>
              <a:rPr lang="fa-IR" b="1" dirty="0">
                <a:solidFill>
                  <a:srgbClr val="FF0000"/>
                </a:solidFill>
              </a:rPr>
              <a:t> </a:t>
            </a:r>
            <a:endParaRPr lang="en-US" b="1" dirty="0">
              <a:solidFill>
                <a:srgbClr val="FF0000"/>
              </a:solidFill>
            </a:endParaRPr>
          </a:p>
          <a:p>
            <a:r>
              <a:rPr lang="en-US" b="1" dirty="0">
                <a:solidFill>
                  <a:srgbClr val="FF0000"/>
                </a:solidFill>
              </a:rPr>
              <a:t> </a:t>
            </a:r>
          </a:p>
          <a:p>
            <a:endParaRPr lang="fa-IR" b="1" dirty="0">
              <a:solidFill>
                <a:srgbClr val="FF0000"/>
              </a:solidFill>
            </a:endParaRPr>
          </a:p>
        </p:txBody>
      </p:sp>
      <p:sp>
        <p:nvSpPr>
          <p:cNvPr id="5" name="Footer Placeholder 3"/>
          <p:cNvSpPr>
            <a:spLocks noGrp="1"/>
          </p:cNvSpPr>
          <p:nvPr>
            <p:ph type="ftr" sz="quarter" idx="11"/>
          </p:nvPr>
        </p:nvSpPr>
        <p:spPr>
          <a:xfrm>
            <a:off x="457200" y="6356350"/>
            <a:ext cx="3048000" cy="365125"/>
          </a:xfrm>
        </p:spPr>
        <p:txBody>
          <a:bodyPr/>
          <a:lstStyle/>
          <a:p>
            <a:pPr>
              <a:defRPr/>
            </a:pPr>
            <a:r>
              <a:rPr lang="en-US" smtClean="0">
                <a:solidFill>
                  <a:prstClr val="black">
                    <a:tint val="75000"/>
                  </a:prstClr>
                </a:solidFill>
              </a:rPr>
              <a:t>Ayat Ahmadi Knowledge Utilization Research Center</a:t>
            </a:r>
            <a:endParaRPr lang="en-US" dirty="0">
              <a:solidFill>
                <a:prstClr val="black">
                  <a:tint val="75000"/>
                </a:prstClr>
              </a:solidFill>
            </a:endParaRPr>
          </a:p>
        </p:txBody>
      </p:sp>
    </p:spTree>
    <p:extLst>
      <p:ext uri="{BB962C8B-B14F-4D97-AF65-F5344CB8AC3E}">
        <p14:creationId xmlns="" xmlns:p14="http://schemas.microsoft.com/office/powerpoint/2010/main" val="24502019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txBox="1">
            <a:spLocks noChangeArrowheads="1"/>
          </p:cNvSpPr>
          <p:nvPr/>
        </p:nvSpPr>
        <p:spPr bwMode="auto">
          <a:xfrm>
            <a:off x="223838" y="188913"/>
            <a:ext cx="8642350" cy="1143000"/>
          </a:xfrm>
          <a:prstGeom prst="rect">
            <a:avLst/>
          </a:prstGeom>
          <a:noFill/>
          <a:ln w="9525">
            <a:noFill/>
            <a:miter lim="800000"/>
            <a:headEnd/>
            <a:tailEnd/>
          </a:ln>
        </p:spPr>
        <p:txBody>
          <a:bodyPr anchor="ctr"/>
          <a:lstStyle/>
          <a:p>
            <a:pPr algn="ctr"/>
            <a:r>
              <a:rPr lang="de-DE" altLang="de-DE" sz="3000">
                <a:solidFill>
                  <a:prstClr val="black"/>
                </a:solidFill>
              </a:rPr>
              <a:t>Three factors for upgrading</a:t>
            </a:r>
          </a:p>
        </p:txBody>
      </p:sp>
      <p:sp>
        <p:nvSpPr>
          <p:cNvPr id="14339" name="Line 4"/>
          <p:cNvSpPr>
            <a:spLocks noChangeShapeType="1"/>
          </p:cNvSpPr>
          <p:nvPr/>
        </p:nvSpPr>
        <p:spPr bwMode="auto">
          <a:xfrm>
            <a:off x="152400" y="1411288"/>
            <a:ext cx="8713788" cy="1587"/>
          </a:xfrm>
          <a:prstGeom prst="line">
            <a:avLst/>
          </a:prstGeom>
          <a:noFill/>
          <a:ln w="25400">
            <a:solidFill>
              <a:srgbClr val="008000"/>
            </a:solidFill>
            <a:round/>
            <a:headEnd/>
            <a:tailEnd/>
          </a:ln>
        </p:spPr>
        <p:txBody>
          <a:bodyPr/>
          <a:lstStyle/>
          <a:p>
            <a:endParaRPr lang="en-US">
              <a:solidFill>
                <a:prstClr val="black"/>
              </a:solidFill>
            </a:endParaRPr>
          </a:p>
        </p:txBody>
      </p:sp>
      <p:sp>
        <p:nvSpPr>
          <p:cNvPr id="15364" name="Rectangle 3"/>
          <p:cNvSpPr txBox="1">
            <a:spLocks noChangeArrowheads="1"/>
          </p:cNvSpPr>
          <p:nvPr/>
        </p:nvSpPr>
        <p:spPr bwMode="auto">
          <a:xfrm>
            <a:off x="549275" y="1700213"/>
            <a:ext cx="7920038" cy="4608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defRPr/>
            </a:pPr>
            <a:r>
              <a:rPr lang="en-US" altLang="de-DE" sz="2000" dirty="0" smtClean="0">
                <a:solidFill>
                  <a:srgbClr val="00863D"/>
                </a:solidFill>
              </a:rPr>
              <a:t>Large or very large effects are less likely to be spurious</a:t>
            </a:r>
            <a:endParaRPr lang="en-US" altLang="de-DE" sz="2000" dirty="0" smtClean="0">
              <a:solidFill>
                <a:prstClr val="black"/>
              </a:solidFill>
            </a:endParaRPr>
          </a:p>
          <a:p>
            <a:pPr lvl="1">
              <a:defRPr/>
            </a:pPr>
            <a:r>
              <a:rPr lang="en-US" altLang="de-DE" sz="1600" dirty="0" smtClean="0">
                <a:solidFill>
                  <a:prstClr val="black"/>
                </a:solidFill>
              </a:rPr>
              <a:t>+1 if relative risk reduction ≤ 0.5 or risk ratio ≥ 2 </a:t>
            </a:r>
          </a:p>
          <a:p>
            <a:pPr lvl="1">
              <a:defRPr/>
            </a:pPr>
            <a:r>
              <a:rPr lang="en-US" altLang="de-DE" sz="1600" dirty="0" smtClean="0">
                <a:solidFill>
                  <a:prstClr val="black"/>
                </a:solidFill>
              </a:rPr>
              <a:t>+2 if relative risk reduction ≤ 0.8 or risk ratio ≥ 5</a:t>
            </a:r>
          </a:p>
          <a:p>
            <a:pPr marL="457200" lvl="1" indent="0">
              <a:buFontTx/>
              <a:buNone/>
              <a:defRPr/>
            </a:pPr>
            <a:endParaRPr lang="en-US" altLang="de-DE" sz="1600" dirty="0" smtClean="0">
              <a:solidFill>
                <a:prstClr val="black"/>
              </a:solidFill>
            </a:endParaRPr>
          </a:p>
          <a:p>
            <a:pPr>
              <a:defRPr/>
            </a:pPr>
            <a:r>
              <a:rPr lang="en-US" altLang="de-DE" sz="2000" dirty="0" smtClean="0">
                <a:solidFill>
                  <a:srgbClr val="00863D"/>
                </a:solidFill>
              </a:rPr>
              <a:t>Evidence of dose-response gradient</a:t>
            </a:r>
          </a:p>
          <a:p>
            <a:pPr lvl="1">
              <a:defRPr/>
            </a:pPr>
            <a:r>
              <a:rPr lang="en-US" altLang="de-DE" sz="1600" dirty="0" smtClean="0">
                <a:solidFill>
                  <a:prstClr val="black"/>
                </a:solidFill>
              </a:rPr>
              <a:t>+1 if dose-response gradient observed</a:t>
            </a:r>
            <a:br>
              <a:rPr lang="en-US" altLang="de-DE" sz="1600" dirty="0" smtClean="0">
                <a:solidFill>
                  <a:prstClr val="black"/>
                </a:solidFill>
              </a:rPr>
            </a:br>
            <a:endParaRPr lang="en-US" altLang="de-DE" sz="1600" dirty="0" smtClean="0">
              <a:solidFill>
                <a:prstClr val="black"/>
              </a:solidFill>
            </a:endParaRPr>
          </a:p>
          <a:p>
            <a:pPr>
              <a:defRPr/>
            </a:pPr>
            <a:r>
              <a:rPr lang="en-US" altLang="de-DE" sz="2000" dirty="0" smtClean="0">
                <a:solidFill>
                  <a:srgbClr val="00863D"/>
                </a:solidFill>
              </a:rPr>
              <a:t>If effect observed: All plausible residual confounding and biases would have reduced effect</a:t>
            </a:r>
            <a:br>
              <a:rPr lang="en-US" altLang="de-DE" sz="2000" dirty="0" smtClean="0">
                <a:solidFill>
                  <a:srgbClr val="00863D"/>
                </a:solidFill>
              </a:rPr>
            </a:br>
            <a:r>
              <a:rPr lang="en-US" altLang="de-DE" sz="2000" dirty="0" smtClean="0">
                <a:solidFill>
                  <a:srgbClr val="00863D"/>
                </a:solidFill>
              </a:rPr>
              <a:t>If no effect observed: All plausible residual confounding and biases would have increased the effect</a:t>
            </a:r>
          </a:p>
          <a:p>
            <a:pPr lvl="1">
              <a:defRPr/>
            </a:pPr>
            <a:r>
              <a:rPr lang="en-US" altLang="de-DE" sz="1600" dirty="0" smtClean="0">
                <a:solidFill>
                  <a:prstClr val="black"/>
                </a:solidFill>
              </a:rPr>
              <a:t>+1 if appropriate direction of residual confounding and biases</a:t>
            </a:r>
          </a:p>
        </p:txBody>
      </p:sp>
      <p:sp>
        <p:nvSpPr>
          <p:cNvPr id="2" name="Footer Placeholder 1"/>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Tree>
    <p:extLst>
      <p:ext uri="{BB962C8B-B14F-4D97-AF65-F5344CB8AC3E}">
        <p14:creationId xmlns="" xmlns:p14="http://schemas.microsoft.com/office/powerpoint/2010/main" val="186328960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56792"/>
            <a:ext cx="7772400" cy="4392488"/>
          </a:xfrm>
        </p:spPr>
        <p:txBody>
          <a:bodyPr>
            <a:normAutofit fontScale="90000"/>
          </a:bodyPr>
          <a:lstStyle/>
          <a:p>
            <a:pPr algn="l">
              <a:lnSpc>
                <a:spcPct val="200000"/>
              </a:lnSpc>
            </a:pPr>
            <a:r>
              <a:rPr lang="en-US" sz="2800" dirty="0"/>
              <a:t>Researchers might counter that research doesn’t always lend itself to </a:t>
            </a:r>
            <a:r>
              <a:rPr lang="en-US" sz="2800" dirty="0" smtClean="0"/>
              <a:t>neat solutions </a:t>
            </a:r>
            <a:r>
              <a:rPr lang="en-US" sz="2800" dirty="0"/>
              <a:t>and succinct bottom lines; phrases such as “appears to be</a:t>
            </a:r>
            <a:r>
              <a:rPr lang="en-US" sz="2800" dirty="0" smtClean="0"/>
              <a:t>,” “</a:t>
            </a:r>
            <a:r>
              <a:rPr lang="en-US" sz="2800" dirty="0"/>
              <a:t>possible,” or “has a tendency to” may be necessary because of a </a:t>
            </a:r>
            <a:r>
              <a:rPr lang="en-US" sz="2800" dirty="0" smtClean="0"/>
              <a:t>study’s complexity </a:t>
            </a:r>
            <a:r>
              <a:rPr lang="en-US" sz="2800" dirty="0"/>
              <a:t>or scientific preciseness. </a:t>
            </a:r>
            <a:br>
              <a:rPr lang="en-US" sz="2800" dirty="0"/>
            </a:br>
            <a:endParaRPr lang="fa-IR" sz="2800" b="1" dirty="0">
              <a:solidFill>
                <a:srgbClr val="002060"/>
              </a:solidFill>
              <a:cs typeface="B Titr" pitchFamily="2" charset="-78"/>
            </a:endParaRPr>
          </a:p>
        </p:txBody>
      </p:sp>
      <p:sp>
        <p:nvSpPr>
          <p:cNvPr id="3" name="Subtitle 2"/>
          <p:cNvSpPr>
            <a:spLocks noGrp="1"/>
          </p:cNvSpPr>
          <p:nvPr>
            <p:ph type="subTitle" idx="1"/>
          </p:nvPr>
        </p:nvSpPr>
        <p:spPr>
          <a:xfrm>
            <a:off x="1835696" y="404664"/>
            <a:ext cx="6715172" cy="1224136"/>
          </a:xfrm>
        </p:spPr>
        <p:txBody>
          <a:bodyPr>
            <a:normAutofit/>
          </a:bodyPr>
          <a:lstStyle/>
          <a:p>
            <a:r>
              <a:rPr lang="en-US" b="1" dirty="0">
                <a:solidFill>
                  <a:srgbClr val="FF0000"/>
                </a:solidFill>
              </a:rPr>
              <a:t> </a:t>
            </a:r>
          </a:p>
          <a:p>
            <a:endParaRPr lang="fa-IR" b="1" dirty="0">
              <a:solidFill>
                <a:srgbClr val="FF0000"/>
              </a:solidFill>
            </a:endParaRPr>
          </a:p>
        </p:txBody>
      </p:sp>
      <p:sp>
        <p:nvSpPr>
          <p:cNvPr id="5" name="Footer Placeholder 3"/>
          <p:cNvSpPr>
            <a:spLocks noGrp="1"/>
          </p:cNvSpPr>
          <p:nvPr>
            <p:ph type="ftr" sz="quarter" idx="11"/>
          </p:nvPr>
        </p:nvSpPr>
        <p:spPr>
          <a:xfrm>
            <a:off x="457200" y="6356350"/>
            <a:ext cx="3048000" cy="365125"/>
          </a:xfrm>
        </p:spPr>
        <p:txBody>
          <a:bodyPr/>
          <a:lstStyle/>
          <a:p>
            <a:pPr>
              <a:defRPr/>
            </a:pPr>
            <a:r>
              <a:rPr lang="en-US" smtClean="0">
                <a:solidFill>
                  <a:prstClr val="black">
                    <a:tint val="75000"/>
                  </a:prstClr>
                </a:solidFill>
              </a:rPr>
              <a:t>Ayat Ahmadi Knowledge Utilization Research Center</a:t>
            </a:r>
            <a:endParaRPr lang="en-US" dirty="0">
              <a:solidFill>
                <a:prstClr val="black">
                  <a:tint val="75000"/>
                </a:prstClr>
              </a:solidFill>
            </a:endParaRPr>
          </a:p>
        </p:txBody>
      </p:sp>
    </p:spTree>
    <p:extLst>
      <p:ext uri="{BB962C8B-B14F-4D97-AF65-F5344CB8AC3E}">
        <p14:creationId xmlns="" xmlns:p14="http://schemas.microsoft.com/office/powerpoint/2010/main" val="400894131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828800"/>
            <a:ext cx="7772400" cy="2886095"/>
          </a:xfrm>
        </p:spPr>
        <p:txBody>
          <a:bodyPr>
            <a:normAutofit/>
          </a:bodyPr>
          <a:lstStyle/>
          <a:p>
            <a:pPr algn="r" rtl="1">
              <a:lnSpc>
                <a:spcPct val="200000"/>
              </a:lnSpc>
            </a:pPr>
            <a:r>
              <a:rPr lang="fa-IR" sz="2800" b="1" dirty="0" smtClean="0">
                <a:solidFill>
                  <a:srgbClr val="002060"/>
                </a:solidFill>
                <a:cs typeface="B Titr" pitchFamily="2" charset="-78"/>
              </a:rPr>
              <a:t>چگونه یک خبر منتج از پژوهش بنویسیم</a:t>
            </a:r>
            <a:endParaRPr lang="fa-IR" sz="2000" dirty="0" smtClean="0">
              <a:solidFill>
                <a:srgbClr val="002060"/>
              </a:solidFill>
              <a:cs typeface="B Titr" pitchFamily="2" charset="-78"/>
            </a:endParaRPr>
          </a:p>
        </p:txBody>
      </p:sp>
      <p:sp>
        <p:nvSpPr>
          <p:cNvPr id="3" name="Subtitle 2"/>
          <p:cNvSpPr>
            <a:spLocks noGrp="1"/>
          </p:cNvSpPr>
          <p:nvPr>
            <p:ph type="subTitle" idx="1"/>
          </p:nvPr>
        </p:nvSpPr>
        <p:spPr>
          <a:xfrm>
            <a:off x="1214414" y="4500570"/>
            <a:ext cx="6715172" cy="2038352"/>
          </a:xfrm>
        </p:spPr>
        <p:txBody>
          <a:bodyPr>
            <a:normAutofit/>
          </a:bodyPr>
          <a:lstStyle/>
          <a:p>
            <a:r>
              <a:rPr lang="fa-IR" b="1" dirty="0">
                <a:solidFill>
                  <a:srgbClr val="FF0000"/>
                </a:solidFill>
              </a:rPr>
              <a:t> </a:t>
            </a:r>
            <a:endParaRPr lang="en-US" b="1" dirty="0">
              <a:solidFill>
                <a:srgbClr val="FF0000"/>
              </a:solidFill>
            </a:endParaRPr>
          </a:p>
          <a:p>
            <a:r>
              <a:rPr lang="en-US" b="1" dirty="0">
                <a:solidFill>
                  <a:srgbClr val="FF0000"/>
                </a:solidFill>
              </a:rPr>
              <a:t> </a:t>
            </a:r>
          </a:p>
          <a:p>
            <a:endParaRPr lang="fa-IR" b="1" dirty="0">
              <a:solidFill>
                <a:srgbClr val="FF0000"/>
              </a:solidFill>
            </a:endParaRPr>
          </a:p>
        </p:txBody>
      </p:sp>
      <p:sp>
        <p:nvSpPr>
          <p:cNvPr id="5" name="Footer Placeholder 3"/>
          <p:cNvSpPr>
            <a:spLocks noGrp="1"/>
          </p:cNvSpPr>
          <p:nvPr>
            <p:ph type="ftr" sz="quarter" idx="11"/>
          </p:nvPr>
        </p:nvSpPr>
        <p:spPr>
          <a:xfrm>
            <a:off x="457200" y="6356350"/>
            <a:ext cx="3048000" cy="365125"/>
          </a:xfrm>
        </p:spPr>
        <p:txBody>
          <a:bodyPr/>
          <a:lstStyle/>
          <a:p>
            <a:pPr>
              <a:defRPr/>
            </a:pPr>
            <a:r>
              <a:rPr lang="en-US" smtClean="0">
                <a:solidFill>
                  <a:prstClr val="black">
                    <a:tint val="75000"/>
                  </a:prstClr>
                </a:solidFill>
              </a:rPr>
              <a:t>Ayat Ahmadi Knowledge Utilization Research Center</a:t>
            </a:r>
            <a:endParaRPr lang="en-US" dirty="0">
              <a:solidFill>
                <a:prstClr val="black">
                  <a:tint val="75000"/>
                </a:prstClr>
              </a:solidFill>
            </a:endParaRPr>
          </a:p>
        </p:txBody>
      </p:sp>
    </p:spTree>
    <p:extLst>
      <p:ext uri="{BB962C8B-B14F-4D97-AF65-F5344CB8AC3E}">
        <p14:creationId xmlns="" xmlns:p14="http://schemas.microsoft.com/office/powerpoint/2010/main" val="13865004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56792"/>
            <a:ext cx="7772400" cy="4392488"/>
          </a:xfrm>
        </p:spPr>
        <p:txBody>
          <a:bodyPr>
            <a:normAutofit/>
          </a:bodyPr>
          <a:lstStyle/>
          <a:p>
            <a:pPr>
              <a:lnSpc>
                <a:spcPct val="200000"/>
              </a:lnSpc>
            </a:pPr>
            <a:r>
              <a:rPr lang="en-US" sz="2800" b="1" dirty="0"/>
              <a:t>“Saying the right things” </a:t>
            </a:r>
            <a:r>
              <a:rPr lang="en-US" sz="2800" b="1" dirty="0" smtClean="0"/>
              <a:t/>
            </a:r>
            <a:br>
              <a:rPr lang="en-US" sz="2800" b="1" dirty="0" smtClean="0"/>
            </a:br>
            <a:r>
              <a:rPr lang="en-US" sz="2800" b="1" dirty="0" smtClean="0"/>
              <a:t/>
            </a:r>
            <a:br>
              <a:rPr lang="en-US" sz="2800" b="1" dirty="0" smtClean="0"/>
            </a:br>
            <a:r>
              <a:rPr lang="en-US" sz="2800" b="1" dirty="0"/>
              <a:t/>
            </a:r>
            <a:br>
              <a:rPr lang="en-US" sz="2800" b="1" dirty="0"/>
            </a:br>
            <a:endParaRPr lang="fa-IR" sz="2800" b="1" dirty="0">
              <a:solidFill>
                <a:srgbClr val="002060"/>
              </a:solidFill>
              <a:cs typeface="B Titr" pitchFamily="2" charset="-78"/>
            </a:endParaRPr>
          </a:p>
        </p:txBody>
      </p:sp>
      <p:sp>
        <p:nvSpPr>
          <p:cNvPr id="3" name="Subtitle 2"/>
          <p:cNvSpPr>
            <a:spLocks noGrp="1"/>
          </p:cNvSpPr>
          <p:nvPr>
            <p:ph type="subTitle" idx="1"/>
          </p:nvPr>
        </p:nvSpPr>
        <p:spPr>
          <a:xfrm>
            <a:off x="1835696" y="404664"/>
            <a:ext cx="6715172" cy="1224136"/>
          </a:xfrm>
        </p:spPr>
        <p:txBody>
          <a:bodyPr>
            <a:normAutofit/>
          </a:bodyPr>
          <a:lstStyle/>
          <a:p>
            <a:r>
              <a:rPr lang="en-US" b="1" dirty="0">
                <a:solidFill>
                  <a:srgbClr val="FF0000"/>
                </a:solidFill>
              </a:rPr>
              <a:t> </a:t>
            </a:r>
          </a:p>
          <a:p>
            <a:endParaRPr lang="fa-IR" b="1" dirty="0">
              <a:solidFill>
                <a:srgbClr val="FF0000"/>
              </a:solidFill>
            </a:endParaRPr>
          </a:p>
        </p:txBody>
      </p:sp>
      <p:sp>
        <p:nvSpPr>
          <p:cNvPr id="5" name="Footer Placeholder 3"/>
          <p:cNvSpPr>
            <a:spLocks noGrp="1"/>
          </p:cNvSpPr>
          <p:nvPr>
            <p:ph type="ftr" sz="quarter" idx="11"/>
          </p:nvPr>
        </p:nvSpPr>
        <p:spPr>
          <a:xfrm>
            <a:off x="457200" y="6356350"/>
            <a:ext cx="3048000" cy="365125"/>
          </a:xfrm>
        </p:spPr>
        <p:txBody>
          <a:bodyPr/>
          <a:lstStyle/>
          <a:p>
            <a:pPr>
              <a:defRPr/>
            </a:pPr>
            <a:r>
              <a:rPr lang="en-US" smtClean="0">
                <a:solidFill>
                  <a:prstClr val="black">
                    <a:tint val="75000"/>
                  </a:prstClr>
                </a:solidFill>
              </a:rPr>
              <a:t>Ayat Ahmadi Knowledge Utilization Research Center</a:t>
            </a:r>
            <a:endParaRPr lang="en-US" dirty="0">
              <a:solidFill>
                <a:prstClr val="black">
                  <a:tint val="75000"/>
                </a:prstClr>
              </a:solidFill>
            </a:endParaRPr>
          </a:p>
        </p:txBody>
      </p:sp>
    </p:spTree>
    <p:extLst>
      <p:ext uri="{BB962C8B-B14F-4D97-AF65-F5344CB8AC3E}">
        <p14:creationId xmlns="" xmlns:p14="http://schemas.microsoft.com/office/powerpoint/2010/main" val="4825920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56792"/>
            <a:ext cx="7772400" cy="4392488"/>
          </a:xfrm>
        </p:spPr>
        <p:txBody>
          <a:bodyPr>
            <a:normAutofit/>
          </a:bodyPr>
          <a:lstStyle/>
          <a:p>
            <a:pPr>
              <a:lnSpc>
                <a:spcPct val="200000"/>
              </a:lnSpc>
            </a:pPr>
            <a:r>
              <a:rPr lang="en-US" sz="2800" b="1" dirty="0"/>
              <a:t>“Saying the right things” </a:t>
            </a:r>
            <a:r>
              <a:rPr lang="en-US" sz="2800" b="1" dirty="0" smtClean="0"/>
              <a:t/>
            </a:r>
            <a:br>
              <a:rPr lang="en-US" sz="2800" b="1" dirty="0" smtClean="0"/>
            </a:br>
            <a:r>
              <a:rPr lang="en-US" sz="2800" b="1" dirty="0" smtClean="0"/>
              <a:t/>
            </a:r>
            <a:br>
              <a:rPr lang="en-US" sz="2800" b="1" dirty="0" smtClean="0"/>
            </a:br>
            <a:r>
              <a:rPr lang="en-US" sz="2800" b="1" dirty="0" smtClean="0"/>
              <a:t>works </a:t>
            </a:r>
            <a:r>
              <a:rPr lang="en-US" sz="2800" b="1" dirty="0"/>
              <a:t>best when “</a:t>
            </a:r>
            <a:r>
              <a:rPr lang="en-US" sz="2800" b="1" dirty="0" smtClean="0"/>
              <a:t>saying things </a:t>
            </a:r>
            <a:r>
              <a:rPr lang="en-US" sz="2800" b="1" dirty="0"/>
              <a:t>right” </a:t>
            </a:r>
            <a:br>
              <a:rPr lang="en-US" sz="2800" b="1" dirty="0"/>
            </a:br>
            <a:endParaRPr lang="fa-IR" sz="2800" b="1" dirty="0">
              <a:solidFill>
                <a:srgbClr val="002060"/>
              </a:solidFill>
              <a:cs typeface="B Titr" pitchFamily="2" charset="-78"/>
            </a:endParaRPr>
          </a:p>
        </p:txBody>
      </p:sp>
      <p:sp>
        <p:nvSpPr>
          <p:cNvPr id="3" name="Subtitle 2"/>
          <p:cNvSpPr>
            <a:spLocks noGrp="1"/>
          </p:cNvSpPr>
          <p:nvPr>
            <p:ph type="subTitle" idx="1"/>
          </p:nvPr>
        </p:nvSpPr>
        <p:spPr>
          <a:xfrm>
            <a:off x="1835696" y="404664"/>
            <a:ext cx="6715172" cy="1224136"/>
          </a:xfrm>
        </p:spPr>
        <p:txBody>
          <a:bodyPr>
            <a:normAutofit/>
          </a:bodyPr>
          <a:lstStyle/>
          <a:p>
            <a:r>
              <a:rPr lang="en-US" b="1" dirty="0">
                <a:solidFill>
                  <a:srgbClr val="FF0000"/>
                </a:solidFill>
              </a:rPr>
              <a:t> </a:t>
            </a:r>
          </a:p>
          <a:p>
            <a:endParaRPr lang="fa-IR" b="1" dirty="0">
              <a:solidFill>
                <a:srgbClr val="FF0000"/>
              </a:solidFill>
            </a:endParaRPr>
          </a:p>
        </p:txBody>
      </p:sp>
      <p:sp>
        <p:nvSpPr>
          <p:cNvPr id="5" name="Footer Placeholder 3"/>
          <p:cNvSpPr>
            <a:spLocks noGrp="1"/>
          </p:cNvSpPr>
          <p:nvPr>
            <p:ph type="ftr" sz="quarter" idx="11"/>
          </p:nvPr>
        </p:nvSpPr>
        <p:spPr>
          <a:xfrm>
            <a:off x="457200" y="6356350"/>
            <a:ext cx="3048000" cy="365125"/>
          </a:xfrm>
        </p:spPr>
        <p:txBody>
          <a:bodyPr/>
          <a:lstStyle/>
          <a:p>
            <a:pPr>
              <a:defRPr/>
            </a:pPr>
            <a:r>
              <a:rPr lang="en-US" smtClean="0">
                <a:solidFill>
                  <a:prstClr val="black">
                    <a:tint val="75000"/>
                  </a:prstClr>
                </a:solidFill>
              </a:rPr>
              <a:t>Ayat Ahmadi Knowledge Utilization Research Center</a:t>
            </a:r>
            <a:endParaRPr lang="en-US" dirty="0">
              <a:solidFill>
                <a:prstClr val="black">
                  <a:tint val="75000"/>
                </a:prstClr>
              </a:solidFill>
            </a:endParaRPr>
          </a:p>
        </p:txBody>
      </p:sp>
    </p:spTree>
    <p:extLst>
      <p:ext uri="{BB962C8B-B14F-4D97-AF65-F5344CB8AC3E}">
        <p14:creationId xmlns="" xmlns:p14="http://schemas.microsoft.com/office/powerpoint/2010/main" val="10630798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200" dirty="0" smtClean="0"/>
              <a:t>آیا نوشابه های حاوی قند باعث سرطان می شوند؟</a:t>
            </a:r>
            <a:endParaRPr lang="en-US" sz="2200" dirty="0"/>
          </a:p>
        </p:txBody>
      </p:sp>
      <p:sp>
        <p:nvSpPr>
          <p:cNvPr id="3" name="Content Placeholder 2"/>
          <p:cNvSpPr>
            <a:spLocks noGrp="1"/>
          </p:cNvSpPr>
          <p:nvPr>
            <p:ph idx="1"/>
          </p:nvPr>
        </p:nvSpPr>
        <p:spPr/>
        <p:txBody>
          <a:bodyPr>
            <a:noAutofit/>
          </a:bodyPr>
          <a:lstStyle/>
          <a:p>
            <a:pPr algn="r" rtl="1">
              <a:lnSpc>
                <a:spcPct val="150000"/>
              </a:lnSpc>
              <a:buNone/>
            </a:pPr>
            <a:r>
              <a:rPr lang="fa-IR" sz="1800" dirty="0" smtClean="0">
                <a:cs typeface="B Nazanin" pitchFamily="2" charset="-78"/>
              </a:rPr>
              <a:t>به گفته پژوهشگران فرانسوی نوشیدنی‌های حاوی قند از جمله آبمیوه و نوشیدنی‌های گازدار احتمالا خطر ابتلا به سرطان را افزایش می‌دهند. این محققان در نتیجه تحقیقی پنج ساله بر روی بیش از یکصد هزار نفر به چنین نتیجه‌ای رسیده‌اند. این تیم تحقیقاتی در دانشگاه سوربن پاریس تاثیر میزان قند خون را عامل این مسئله دانسته‌اند. نتایج این تحقیق در ژورنال پزشکی بریتانیا چاپ شده است.این تحقیقات با نتیجه قطعی و قابل استناد فاصله زیادی دارد و متخصصان خواستار انجام تحقیقات بیشتر در این زمینه شده‌اند. محققان آن را به عنوان نوشیدنی با بیش از ۵ درصد قند تعریف کردند. براساس این تحقیق، نوشیدن روزی ۱۰۰ میلی لیتر بیشتر نوشیدنی حاوی قند، حدود دو قوطی در هفته، خطر ابتلا به سرطان را تا ۱۸ درصد افزایش می‌دهد.</a:t>
            </a:r>
          </a:p>
          <a:p>
            <a:pPr algn="r" rtl="1">
              <a:lnSpc>
                <a:spcPct val="150000"/>
              </a:lnSpc>
              <a:buNone/>
            </a:pPr>
            <a:r>
              <a:rPr lang="fa-IR" sz="1800" dirty="0" smtClean="0">
                <a:cs typeface="B Nazanin" pitchFamily="2" charset="-78"/>
              </a:rPr>
              <a:t>دکتر ماتیلدا توویر یکی از پژوهشگران این تیم تحقیقاتی: "چاقی و وزنی که در نتیجه مصرف بیش از حد نوشابه‌های حاوی قند بدست می‌آید.، مطمئنا در این زمینه نقش دارد، اما نمی‌تواند کل این ارتباط را توضیح دهد.“ اعضای این تیم تحقیقاتی می‌گویند که تحقیق آن‌ها گواه دیگری است که افزایش مالیات بر نوشیدنی‌های حاوی قند، ایده خوبی است.</a:t>
            </a:r>
            <a:br>
              <a:rPr lang="fa-IR" sz="1800" dirty="0" smtClean="0">
                <a:cs typeface="B Nazanin" pitchFamily="2" charset="-78"/>
              </a:rPr>
            </a:br>
            <a:endParaRPr lang="fa-IR" sz="1800" dirty="0" smtClean="0">
              <a:cs typeface="B Nazanin" pitchFamily="2" charset="-78"/>
            </a:endParaRPr>
          </a:p>
          <a:p>
            <a:pPr algn="r" rtl="1">
              <a:lnSpc>
                <a:spcPct val="150000"/>
              </a:lnSpc>
              <a:buNone/>
            </a:pPr>
            <a:endParaRPr lang="en-US" sz="1800" dirty="0">
              <a:cs typeface="B Nazanin" pitchFamily="2" charset="-78"/>
            </a:endParaRPr>
          </a:p>
        </p:txBody>
      </p:sp>
      <p:sp>
        <p:nvSpPr>
          <p:cNvPr id="4" name="Footer Placeholder 3"/>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Tree>
    <p:extLst>
      <p:ext uri="{BB962C8B-B14F-4D97-AF65-F5344CB8AC3E}">
        <p14:creationId xmlns="" xmlns:p14="http://schemas.microsoft.com/office/powerpoint/2010/main" val="35408980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u="sng" dirty="0" smtClean="0">
                <a:cs typeface="B Nazanin" pitchFamily="2" charset="-78"/>
              </a:rPr>
              <a:t>نوشیدنی‌های حاوی </a:t>
            </a:r>
            <a:r>
              <a:rPr lang="fa-IR" sz="2400" b="1" u="sng" dirty="0" smtClean="0">
                <a:solidFill>
                  <a:srgbClr val="FF0000"/>
                </a:solidFill>
                <a:cs typeface="B Nazanin" pitchFamily="2" charset="-78"/>
              </a:rPr>
              <a:t>قند از جمله آبمیوه و نوشیدنی‌های گازدار احتمالا خطر ابتلا به سرطان </a:t>
            </a:r>
            <a:r>
              <a:rPr lang="fa-IR" sz="2400" u="sng" dirty="0" smtClean="0">
                <a:cs typeface="B Nazanin" pitchFamily="2" charset="-78"/>
              </a:rPr>
              <a:t>را افزایش می‌دهند.</a:t>
            </a:r>
            <a:endParaRPr lang="en-US" sz="2200" dirty="0"/>
          </a:p>
        </p:txBody>
      </p:sp>
      <p:sp>
        <p:nvSpPr>
          <p:cNvPr id="3" name="Content Placeholder 2"/>
          <p:cNvSpPr>
            <a:spLocks noGrp="1"/>
          </p:cNvSpPr>
          <p:nvPr>
            <p:ph idx="1"/>
          </p:nvPr>
        </p:nvSpPr>
        <p:spPr>
          <a:xfrm>
            <a:off x="0" y="1600200"/>
            <a:ext cx="8915400" cy="4525963"/>
          </a:xfrm>
        </p:spPr>
        <p:txBody>
          <a:bodyPr>
            <a:noAutofit/>
          </a:bodyPr>
          <a:lstStyle/>
          <a:p>
            <a:pPr algn="r" rtl="1">
              <a:lnSpc>
                <a:spcPct val="150000"/>
              </a:lnSpc>
              <a:buNone/>
            </a:pPr>
            <a:r>
              <a:rPr lang="fa-IR" sz="1800" dirty="0" smtClean="0">
                <a:cs typeface="B Nazanin" pitchFamily="2" charset="-78"/>
              </a:rPr>
              <a:t>به </a:t>
            </a:r>
            <a:r>
              <a:rPr lang="fa-IR" sz="1800" dirty="0" smtClean="0">
                <a:solidFill>
                  <a:srgbClr val="FF0000"/>
                </a:solidFill>
                <a:cs typeface="B Nazanin" pitchFamily="2" charset="-78"/>
              </a:rPr>
              <a:t>گفته </a:t>
            </a:r>
            <a:r>
              <a:rPr lang="fa-IR" sz="1800" b="1" u="sng" dirty="0" smtClean="0">
                <a:solidFill>
                  <a:srgbClr val="FF0000"/>
                </a:solidFill>
                <a:cs typeface="B Nazanin" pitchFamily="2" charset="-78"/>
              </a:rPr>
              <a:t>پژوهشگران فرانسو</a:t>
            </a:r>
            <a:r>
              <a:rPr lang="fa-IR" sz="1800" b="1" dirty="0" smtClean="0">
                <a:solidFill>
                  <a:srgbClr val="FF0000"/>
                </a:solidFill>
                <a:cs typeface="B Nazanin" pitchFamily="2" charset="-78"/>
              </a:rPr>
              <a:t>ی </a:t>
            </a:r>
            <a:r>
              <a:rPr lang="fa-IR" sz="1800" dirty="0" smtClean="0">
                <a:cs typeface="B Nazanin" pitchFamily="2" charset="-78"/>
              </a:rPr>
              <a:t>ن</a:t>
            </a:r>
            <a:r>
              <a:rPr lang="fa-IR" sz="1800" u="sng" dirty="0" smtClean="0">
                <a:cs typeface="B Nazanin" pitchFamily="2" charset="-78"/>
              </a:rPr>
              <a:t>وشیدنی‌های حاوی </a:t>
            </a:r>
            <a:r>
              <a:rPr lang="fa-IR" sz="1800" b="1" u="sng" dirty="0" smtClean="0">
                <a:solidFill>
                  <a:srgbClr val="FF0000"/>
                </a:solidFill>
                <a:cs typeface="B Nazanin" pitchFamily="2" charset="-78"/>
              </a:rPr>
              <a:t>قند از جمله آبمیوه و نوشیدنی‌های گازدار احتمالا خطر ابتلا به سرطان </a:t>
            </a:r>
            <a:r>
              <a:rPr lang="fa-IR" sz="1800" u="sng" dirty="0" smtClean="0">
                <a:cs typeface="B Nazanin" pitchFamily="2" charset="-78"/>
              </a:rPr>
              <a:t>را افزایش می‌دهند. </a:t>
            </a:r>
            <a:r>
              <a:rPr lang="fa-IR" sz="1800" dirty="0" smtClean="0">
                <a:cs typeface="B Nazanin" pitchFamily="2" charset="-78"/>
              </a:rPr>
              <a:t>محققان آن را به عنوان نوشیدنی با </a:t>
            </a:r>
            <a:r>
              <a:rPr lang="fa-IR" sz="1800" u="sng" dirty="0" smtClean="0">
                <a:cs typeface="B Nazanin" pitchFamily="2" charset="-78"/>
              </a:rPr>
              <a:t>بیش از ۵ درصد قند </a:t>
            </a:r>
            <a:r>
              <a:rPr lang="fa-IR" sz="1800" dirty="0" smtClean="0">
                <a:cs typeface="B Nazanin" pitchFamily="2" charset="-78"/>
              </a:rPr>
              <a:t>تعریف کردند. براساس این تحقیق، نوشیدن </a:t>
            </a:r>
            <a:r>
              <a:rPr lang="fa-IR" sz="1800" u="sng" dirty="0" smtClean="0">
                <a:cs typeface="B Nazanin" pitchFamily="2" charset="-78"/>
              </a:rPr>
              <a:t>روزی ۱۰۰ میلی لیتر بیشتر </a:t>
            </a:r>
            <a:r>
              <a:rPr lang="fa-IR" sz="1800" dirty="0" smtClean="0">
                <a:cs typeface="B Nazanin" pitchFamily="2" charset="-78"/>
              </a:rPr>
              <a:t>نوشیدنی حاوی قند، حدود </a:t>
            </a:r>
            <a:r>
              <a:rPr lang="fa-IR" sz="1800" u="sng" dirty="0" smtClean="0">
                <a:cs typeface="B Nazanin" pitchFamily="2" charset="-78"/>
              </a:rPr>
              <a:t>دو قوطی در هفته، </a:t>
            </a:r>
            <a:r>
              <a:rPr lang="fa-IR" sz="1800" dirty="0" smtClean="0">
                <a:cs typeface="B Nazanin" pitchFamily="2" charset="-78"/>
              </a:rPr>
              <a:t>خطر ابتلا به سرطان را تا ۱۸ درصد افزایش می‌دهد. این محققان </a:t>
            </a:r>
            <a:r>
              <a:rPr lang="fa-IR" sz="1800" b="1" dirty="0" smtClean="0">
                <a:solidFill>
                  <a:srgbClr val="FF0000"/>
                </a:solidFill>
                <a:cs typeface="B Nazanin" pitchFamily="2" charset="-78"/>
              </a:rPr>
              <a:t>در </a:t>
            </a:r>
            <a:r>
              <a:rPr lang="fa-IR" sz="1800" b="1" u="sng" dirty="0" smtClean="0">
                <a:solidFill>
                  <a:srgbClr val="FF0000"/>
                </a:solidFill>
                <a:cs typeface="B Nazanin" pitchFamily="2" charset="-78"/>
              </a:rPr>
              <a:t>نتیجه تحقیقی پنج ساله بر روی بیش از یکصد هزار نفر</a:t>
            </a:r>
            <a:r>
              <a:rPr lang="fa-IR" sz="1800" b="1" dirty="0" smtClean="0">
                <a:solidFill>
                  <a:srgbClr val="FF0000"/>
                </a:solidFill>
                <a:cs typeface="B Nazanin" pitchFamily="2" charset="-78"/>
              </a:rPr>
              <a:t> </a:t>
            </a:r>
            <a:r>
              <a:rPr lang="fa-IR" sz="1800" dirty="0" smtClean="0">
                <a:cs typeface="B Nazanin" pitchFamily="2" charset="-78"/>
              </a:rPr>
              <a:t>به چنین نتیجه‌ای رسیده‌اند. این تیم تحقیقاتی در دانشگاه سوربن پاریس تاثیر </a:t>
            </a:r>
            <a:r>
              <a:rPr lang="fa-IR" sz="1800" b="1" dirty="0" smtClean="0">
                <a:solidFill>
                  <a:srgbClr val="FF0000"/>
                </a:solidFill>
                <a:cs typeface="B Nazanin" pitchFamily="2" charset="-78"/>
              </a:rPr>
              <a:t>میزان قند خون </a:t>
            </a:r>
            <a:r>
              <a:rPr lang="fa-IR" sz="1800" dirty="0" smtClean="0">
                <a:cs typeface="B Nazanin" pitchFamily="2" charset="-78"/>
              </a:rPr>
              <a:t>را عامل این مسئله دانسته‌اند. نتایج این تحقیق در </a:t>
            </a:r>
            <a:r>
              <a:rPr lang="fa-IR" sz="1800" b="1" u="sng" dirty="0" smtClean="0">
                <a:solidFill>
                  <a:srgbClr val="FF0000"/>
                </a:solidFill>
                <a:cs typeface="B Nazanin" pitchFamily="2" charset="-78"/>
              </a:rPr>
              <a:t>ژورنال پزشکی بریتانیا </a:t>
            </a:r>
            <a:r>
              <a:rPr lang="fa-IR" sz="1800" dirty="0" smtClean="0">
                <a:cs typeface="B Nazanin" pitchFamily="2" charset="-78"/>
              </a:rPr>
              <a:t>چاپ شده است.</a:t>
            </a:r>
            <a:r>
              <a:rPr lang="en-US" sz="1800" dirty="0" smtClean="0">
                <a:cs typeface="B Nazanin" pitchFamily="2" charset="-78"/>
              </a:rPr>
              <a:t> </a:t>
            </a:r>
            <a:r>
              <a:rPr lang="fa-IR" sz="1800" dirty="0" smtClean="0">
                <a:cs typeface="B Nazanin" pitchFamily="2" charset="-78"/>
              </a:rPr>
              <a:t>این تحقیقات </a:t>
            </a:r>
            <a:r>
              <a:rPr lang="fa-IR" sz="1800" dirty="0" smtClean="0">
                <a:solidFill>
                  <a:srgbClr val="FF0000"/>
                </a:solidFill>
                <a:cs typeface="B Nazanin" pitchFamily="2" charset="-78"/>
              </a:rPr>
              <a:t>با نتیجه </a:t>
            </a:r>
            <a:r>
              <a:rPr lang="fa-IR" sz="1800" u="sng" dirty="0" smtClean="0">
                <a:solidFill>
                  <a:srgbClr val="FF0000"/>
                </a:solidFill>
                <a:cs typeface="B Nazanin" pitchFamily="2" charset="-78"/>
              </a:rPr>
              <a:t>قطعی و قابل استناد فاصله زیادی دارد</a:t>
            </a:r>
            <a:r>
              <a:rPr lang="fa-IR" sz="1800" u="sng" dirty="0" smtClean="0">
                <a:cs typeface="B Nazanin" pitchFamily="2" charset="-78"/>
              </a:rPr>
              <a:t> </a:t>
            </a:r>
            <a:r>
              <a:rPr lang="fa-IR" sz="1800" dirty="0" smtClean="0">
                <a:cs typeface="B Nazanin" pitchFamily="2" charset="-78"/>
              </a:rPr>
              <a:t>و متخصصان خواستار </a:t>
            </a:r>
            <a:r>
              <a:rPr lang="fa-IR" sz="1800" b="1" dirty="0" smtClean="0">
                <a:solidFill>
                  <a:srgbClr val="FF0000"/>
                </a:solidFill>
                <a:cs typeface="B Nazanin" pitchFamily="2" charset="-78"/>
              </a:rPr>
              <a:t>انجام تحقیقات </a:t>
            </a:r>
            <a:r>
              <a:rPr lang="fa-IR" sz="1800" dirty="0" smtClean="0">
                <a:cs typeface="B Nazanin" pitchFamily="2" charset="-78"/>
              </a:rPr>
              <a:t>بیشتر در این زمینه شده‌اند. </a:t>
            </a:r>
          </a:p>
          <a:p>
            <a:pPr algn="r" rtl="1">
              <a:lnSpc>
                <a:spcPct val="150000"/>
              </a:lnSpc>
              <a:buNone/>
            </a:pPr>
            <a:r>
              <a:rPr lang="fa-IR" sz="1800" dirty="0" smtClean="0">
                <a:cs typeface="B Nazanin" pitchFamily="2" charset="-78"/>
              </a:rPr>
              <a:t>دکتر </a:t>
            </a:r>
            <a:r>
              <a:rPr lang="fa-IR" sz="1800" b="1" dirty="0" smtClean="0">
                <a:solidFill>
                  <a:srgbClr val="FF0000"/>
                </a:solidFill>
                <a:cs typeface="B Nazanin" pitchFamily="2" charset="-78"/>
              </a:rPr>
              <a:t>ماتیلدا توویر </a:t>
            </a:r>
            <a:r>
              <a:rPr lang="fa-IR" sz="1800" dirty="0" smtClean="0">
                <a:cs typeface="B Nazanin" pitchFamily="2" charset="-78"/>
              </a:rPr>
              <a:t>یکی از پژوهشگران این تیم تحقیقاتی: "</a:t>
            </a:r>
            <a:r>
              <a:rPr lang="fa-IR" sz="1800" dirty="0" smtClean="0">
                <a:solidFill>
                  <a:srgbClr val="FF0000"/>
                </a:solidFill>
                <a:cs typeface="B Nazanin" pitchFamily="2" charset="-78"/>
              </a:rPr>
              <a:t>چاقی و وزنی </a:t>
            </a:r>
            <a:r>
              <a:rPr lang="fa-IR" sz="1800" dirty="0" smtClean="0">
                <a:cs typeface="B Nazanin" pitchFamily="2" charset="-78"/>
              </a:rPr>
              <a:t>که در نتیجه مصرف بیش از حد نوشابه‌های حاوی قند بدست می‌آید.، مطمئنا در این زمینه </a:t>
            </a:r>
            <a:r>
              <a:rPr lang="fa-IR" sz="1800" b="1" dirty="0" smtClean="0">
                <a:solidFill>
                  <a:srgbClr val="FF0000"/>
                </a:solidFill>
                <a:cs typeface="B Nazanin" pitchFamily="2" charset="-78"/>
              </a:rPr>
              <a:t>نقش</a:t>
            </a:r>
            <a:r>
              <a:rPr lang="fa-IR" sz="1800" dirty="0" smtClean="0">
                <a:cs typeface="B Nazanin" pitchFamily="2" charset="-78"/>
              </a:rPr>
              <a:t> دارد، اما </a:t>
            </a:r>
            <a:r>
              <a:rPr lang="fa-IR" sz="1800" b="1" dirty="0" smtClean="0">
                <a:solidFill>
                  <a:srgbClr val="FF0000"/>
                </a:solidFill>
                <a:cs typeface="B Nazanin" pitchFamily="2" charset="-78"/>
              </a:rPr>
              <a:t>نمی‌تواند کل این ارتباط را توضیح </a:t>
            </a:r>
            <a:r>
              <a:rPr lang="fa-IR" sz="1800" dirty="0" smtClean="0">
                <a:cs typeface="B Nazanin" pitchFamily="2" charset="-78"/>
              </a:rPr>
              <a:t>دهد.“ </a:t>
            </a:r>
            <a:r>
              <a:rPr lang="fa-IR" sz="1800" u="sng" dirty="0" smtClean="0">
                <a:cs typeface="B Nazanin" pitchFamily="2" charset="-78"/>
              </a:rPr>
              <a:t>اعضای این تیم تحقیقاتی می‌گویند</a:t>
            </a:r>
            <a:r>
              <a:rPr lang="fa-IR" sz="1800" dirty="0" smtClean="0">
                <a:cs typeface="B Nazanin" pitchFamily="2" charset="-78"/>
              </a:rPr>
              <a:t> که تحقیق آن‌ها گواه دیگری است که </a:t>
            </a:r>
            <a:r>
              <a:rPr lang="fa-IR" sz="1800" b="1" u="sng" dirty="0" smtClean="0">
                <a:solidFill>
                  <a:srgbClr val="FF0000"/>
                </a:solidFill>
                <a:cs typeface="B Nazanin" pitchFamily="2" charset="-78"/>
              </a:rPr>
              <a:t>افزایش مالیات بر نوشیدنی‌های حاوی قند، ایده خوبی </a:t>
            </a:r>
            <a:r>
              <a:rPr lang="fa-IR" sz="1800" dirty="0" smtClean="0">
                <a:cs typeface="B Nazanin" pitchFamily="2" charset="-78"/>
              </a:rPr>
              <a:t>است.</a:t>
            </a:r>
          </a:p>
        </p:txBody>
      </p:sp>
      <p:sp>
        <p:nvSpPr>
          <p:cNvPr id="4" name="Footer Placeholder 3"/>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Tree>
    <p:extLst>
      <p:ext uri="{BB962C8B-B14F-4D97-AF65-F5344CB8AC3E}">
        <p14:creationId xmlns="" xmlns:p14="http://schemas.microsoft.com/office/powerpoint/2010/main" val="155872938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p:txBody>
      </p:sp>
      <p:graphicFrame>
        <p:nvGraphicFramePr>
          <p:cNvPr id="5" name="Object 4"/>
          <p:cNvGraphicFramePr>
            <a:graphicFrameLocks noChangeAspect="1"/>
          </p:cNvGraphicFramePr>
          <p:nvPr>
            <p:extLst>
              <p:ext uri="{D42A27DB-BD31-4B8C-83A1-F6EECF244321}">
                <p14:modId xmlns="" xmlns:p14="http://schemas.microsoft.com/office/powerpoint/2010/main" val="2419455918"/>
              </p:ext>
            </p:extLst>
          </p:nvPr>
        </p:nvGraphicFramePr>
        <p:xfrm>
          <a:off x="381000" y="1600200"/>
          <a:ext cx="8458200" cy="4972050"/>
        </p:xfrm>
        <a:graphic>
          <a:graphicData uri="http://schemas.openxmlformats.org/presentationml/2006/ole">
            <p:oleObj spid="_x0000_s1028" name="Document" r:id="rId3" imgW="9106277" imgH="3399705" progId="Word.Document.12">
              <p:embed/>
            </p:oleObj>
          </a:graphicData>
        </a:graphic>
      </p:graphicFrame>
      <p:sp>
        <p:nvSpPr>
          <p:cNvPr id="4" name="Footer Placeholder 3"/>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Tree>
    <p:extLst>
      <p:ext uri="{BB962C8B-B14F-4D97-AF65-F5344CB8AC3E}">
        <p14:creationId xmlns="" xmlns:p14="http://schemas.microsoft.com/office/powerpoint/2010/main" val="39570514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p:txBody>
      </p:sp>
      <p:graphicFrame>
        <p:nvGraphicFramePr>
          <p:cNvPr id="5" name="Object 4"/>
          <p:cNvGraphicFramePr>
            <a:graphicFrameLocks noChangeAspect="1"/>
          </p:cNvGraphicFramePr>
          <p:nvPr>
            <p:extLst>
              <p:ext uri="{D42A27DB-BD31-4B8C-83A1-F6EECF244321}">
                <p14:modId xmlns="" xmlns:p14="http://schemas.microsoft.com/office/powerpoint/2010/main" val="2419455918"/>
              </p:ext>
            </p:extLst>
          </p:nvPr>
        </p:nvGraphicFramePr>
        <p:xfrm>
          <a:off x="268288" y="1600200"/>
          <a:ext cx="8342312" cy="3373437"/>
        </p:xfrm>
        <a:graphic>
          <a:graphicData uri="http://schemas.openxmlformats.org/presentationml/2006/ole">
            <p:oleObj spid="_x0000_s151554" name="Document" r:id="rId3" imgW="8957384" imgH="3411220" progId="Word.Document.12">
              <p:embed/>
            </p:oleObj>
          </a:graphicData>
        </a:graphic>
      </p:graphicFrame>
      <p:sp>
        <p:nvSpPr>
          <p:cNvPr id="4" name="Footer Placeholder 3"/>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Tree>
    <p:extLst>
      <p:ext uri="{BB962C8B-B14F-4D97-AF65-F5344CB8AC3E}">
        <p14:creationId xmlns="" xmlns:p14="http://schemas.microsoft.com/office/powerpoint/2010/main" val="39570514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p:txBody>
      </p:sp>
      <p:graphicFrame>
        <p:nvGraphicFramePr>
          <p:cNvPr id="5" name="Object 4"/>
          <p:cNvGraphicFramePr>
            <a:graphicFrameLocks noChangeAspect="1"/>
          </p:cNvGraphicFramePr>
          <p:nvPr>
            <p:extLst>
              <p:ext uri="{D42A27DB-BD31-4B8C-83A1-F6EECF244321}">
                <p14:modId xmlns="" xmlns:p14="http://schemas.microsoft.com/office/powerpoint/2010/main" val="2419455918"/>
              </p:ext>
            </p:extLst>
          </p:nvPr>
        </p:nvGraphicFramePr>
        <p:xfrm>
          <a:off x="157163" y="173038"/>
          <a:ext cx="8875712" cy="3373437"/>
        </p:xfrm>
        <a:graphic>
          <a:graphicData uri="http://schemas.openxmlformats.org/presentationml/2006/ole">
            <p:oleObj spid="_x0000_s152578" name="Document" r:id="rId3" imgW="8957384" imgH="3411220" progId="Word.Document.12">
              <p:embed/>
            </p:oleObj>
          </a:graphicData>
        </a:graphic>
      </p:graphicFrame>
      <p:graphicFrame>
        <p:nvGraphicFramePr>
          <p:cNvPr id="6" name="Object 5"/>
          <p:cNvGraphicFramePr>
            <a:graphicFrameLocks noChangeAspect="1"/>
          </p:cNvGraphicFramePr>
          <p:nvPr>
            <p:extLst>
              <p:ext uri="{D42A27DB-BD31-4B8C-83A1-F6EECF244321}">
                <p14:modId xmlns="" xmlns:p14="http://schemas.microsoft.com/office/powerpoint/2010/main" val="4049104581"/>
              </p:ext>
            </p:extLst>
          </p:nvPr>
        </p:nvGraphicFramePr>
        <p:xfrm>
          <a:off x="114300" y="3505200"/>
          <a:ext cx="8724900" cy="3048000"/>
        </p:xfrm>
        <a:graphic>
          <a:graphicData uri="http://schemas.openxmlformats.org/presentationml/2006/ole">
            <p:oleObj spid="_x0000_s152579" name="Document" r:id="rId4" imgW="8943324" imgH="1881928" progId="Word.Document.12">
              <p:embed/>
            </p:oleObj>
          </a:graphicData>
        </a:graphic>
      </p:graphicFrame>
      <p:sp>
        <p:nvSpPr>
          <p:cNvPr id="4" name="Footer Placeholder 3"/>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Tree>
    <p:extLst>
      <p:ext uri="{BB962C8B-B14F-4D97-AF65-F5344CB8AC3E}">
        <p14:creationId xmlns="" xmlns:p14="http://schemas.microsoft.com/office/powerpoint/2010/main" val="3957051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828800"/>
            <a:ext cx="7772400" cy="2886095"/>
          </a:xfrm>
        </p:spPr>
        <p:txBody>
          <a:bodyPr>
            <a:normAutofit/>
          </a:bodyPr>
          <a:lstStyle/>
          <a:p>
            <a:pPr algn="r" rtl="1">
              <a:lnSpc>
                <a:spcPct val="200000"/>
              </a:lnSpc>
            </a:pPr>
            <a:r>
              <a:rPr lang="fa-IR" sz="2800" b="1" dirty="0" smtClean="0">
                <a:solidFill>
                  <a:srgbClr val="002060"/>
                </a:solidFill>
                <a:cs typeface="B Titr" pitchFamily="2" charset="-78"/>
              </a:rPr>
              <a:t>تئوری تغییر</a:t>
            </a:r>
            <a:r>
              <a:rPr lang="en-US" sz="2800" b="1" dirty="0" smtClean="0">
                <a:solidFill>
                  <a:srgbClr val="002060"/>
                </a:solidFill>
                <a:cs typeface="B Titr" pitchFamily="2" charset="-78"/>
              </a:rPr>
              <a:t>Theory of change </a:t>
            </a:r>
            <a:r>
              <a:rPr lang="fa-IR" sz="2800" b="1" dirty="0" smtClean="0">
                <a:solidFill>
                  <a:srgbClr val="002060"/>
                </a:solidFill>
                <a:cs typeface="B Titr" pitchFamily="2" charset="-78"/>
              </a:rPr>
              <a:t/>
            </a:r>
            <a:br>
              <a:rPr lang="fa-IR" sz="2800" b="1" dirty="0" smtClean="0">
                <a:solidFill>
                  <a:srgbClr val="002060"/>
                </a:solidFill>
                <a:cs typeface="B Titr" pitchFamily="2" charset="-78"/>
              </a:rPr>
            </a:br>
            <a:r>
              <a:rPr lang="fa-IR" sz="2000" b="1" dirty="0" smtClean="0">
                <a:solidFill>
                  <a:srgbClr val="002060"/>
                </a:solidFill>
                <a:cs typeface="B Titr" pitchFamily="2" charset="-78"/>
              </a:rPr>
              <a:t>توصیفی جامع از مفروضات، چرایی و چگونگی رخداد تغییر، همراه با علت های لازم و کافی برای ایجاد تغییر  </a:t>
            </a:r>
          </a:p>
        </p:txBody>
      </p:sp>
      <p:sp>
        <p:nvSpPr>
          <p:cNvPr id="3" name="Subtitle 2"/>
          <p:cNvSpPr>
            <a:spLocks noGrp="1"/>
          </p:cNvSpPr>
          <p:nvPr>
            <p:ph type="subTitle" idx="1"/>
          </p:nvPr>
        </p:nvSpPr>
        <p:spPr>
          <a:xfrm>
            <a:off x="1214414" y="4500570"/>
            <a:ext cx="6715172" cy="2038352"/>
          </a:xfrm>
        </p:spPr>
        <p:txBody>
          <a:bodyPr>
            <a:normAutofit/>
          </a:bodyPr>
          <a:lstStyle/>
          <a:p>
            <a:r>
              <a:rPr lang="fa-IR" b="1" dirty="0">
                <a:solidFill>
                  <a:srgbClr val="FF0000"/>
                </a:solidFill>
              </a:rPr>
              <a:t> </a:t>
            </a:r>
            <a:endParaRPr lang="en-US" b="1" dirty="0">
              <a:solidFill>
                <a:srgbClr val="FF0000"/>
              </a:solidFill>
            </a:endParaRPr>
          </a:p>
          <a:p>
            <a:r>
              <a:rPr lang="en-US" b="1" dirty="0">
                <a:solidFill>
                  <a:srgbClr val="FF0000"/>
                </a:solidFill>
              </a:rPr>
              <a:t> </a:t>
            </a:r>
          </a:p>
          <a:p>
            <a:endParaRPr lang="fa-IR" b="1" dirty="0">
              <a:solidFill>
                <a:srgbClr val="FF0000"/>
              </a:solidFill>
            </a:endParaRPr>
          </a:p>
        </p:txBody>
      </p:sp>
      <p:sp>
        <p:nvSpPr>
          <p:cNvPr id="5" name="Footer Placeholder 3"/>
          <p:cNvSpPr>
            <a:spLocks noGrp="1"/>
          </p:cNvSpPr>
          <p:nvPr>
            <p:ph type="ftr" sz="quarter" idx="11"/>
          </p:nvPr>
        </p:nvSpPr>
        <p:spPr>
          <a:xfrm>
            <a:off x="457200" y="6356350"/>
            <a:ext cx="3048000" cy="365125"/>
          </a:xfrm>
        </p:spPr>
        <p:txBody>
          <a:bodyPr/>
          <a:lstStyle/>
          <a:p>
            <a:pPr>
              <a:defRPr/>
            </a:pPr>
            <a:r>
              <a:rPr lang="en-US" smtClean="0">
                <a:solidFill>
                  <a:prstClr val="black">
                    <a:tint val="75000"/>
                  </a:prstClr>
                </a:solidFill>
              </a:rPr>
              <a:t>Ayat Ahmadi Knowledge Utilization Research Center</a:t>
            </a:r>
            <a:endParaRPr lang="en-US" dirty="0">
              <a:solidFill>
                <a:prstClr val="black">
                  <a:tint val="75000"/>
                </a:prstClr>
              </a:solidFill>
            </a:endParaRPr>
          </a:p>
        </p:txBody>
      </p:sp>
    </p:spTree>
    <p:extLst>
      <p:ext uri="{BB962C8B-B14F-4D97-AF65-F5344CB8AC3E}">
        <p14:creationId xmlns="" xmlns:p14="http://schemas.microsoft.com/office/powerpoint/2010/main" val="298224671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772400" cy="5568280"/>
          </a:xfrm>
        </p:spPr>
        <p:txBody>
          <a:bodyPr>
            <a:noAutofit/>
          </a:bodyPr>
          <a:lstStyle/>
          <a:p>
            <a:pPr algn="l"/>
            <a:r>
              <a:rPr lang="en-US" sz="2400" dirty="0" smtClean="0"/>
              <a:t>Don’t overestimate the reader’s knowledge and don’t underestimate the reader’s intelligence. </a:t>
            </a:r>
            <a:r>
              <a:rPr lang="en-US" sz="2400" dirty="0"/>
              <a:t/>
            </a:r>
            <a:br>
              <a:rPr lang="en-US" sz="2400" dirty="0"/>
            </a:br>
            <a:r>
              <a:rPr lang="en-US" sz="2400" dirty="0" smtClean="0"/>
              <a:t/>
            </a:r>
            <a:br>
              <a:rPr lang="en-US" sz="2400" dirty="0" smtClean="0"/>
            </a:br>
            <a:r>
              <a:rPr lang="en-US" sz="2400" dirty="0" smtClean="0"/>
              <a:t>Don’t try to tell all you know. Leave some over for another time. </a:t>
            </a:r>
            <a:br>
              <a:rPr lang="en-US" sz="2400" dirty="0" smtClean="0"/>
            </a:br>
            <a:r>
              <a:rPr lang="en-US" sz="2400" dirty="0" smtClean="0"/>
              <a:t/>
            </a:r>
            <a:br>
              <a:rPr lang="en-US" sz="2400" dirty="0" smtClean="0"/>
            </a:br>
            <a:r>
              <a:rPr lang="en-US" sz="2400" dirty="0" smtClean="0"/>
              <a:t>Don’t leave out the human interest. Your reader is a human being even if you are only a scientist.</a:t>
            </a:r>
            <a:br>
              <a:rPr lang="en-US" sz="2400" dirty="0" smtClean="0"/>
            </a:br>
            <a:r>
              <a:rPr lang="en-US" sz="2400" dirty="0" smtClean="0"/>
              <a:t/>
            </a:r>
            <a:br>
              <a:rPr lang="en-US" sz="2400" dirty="0" smtClean="0"/>
            </a:br>
            <a:r>
              <a:rPr lang="en-US" sz="2400" dirty="0" smtClean="0"/>
              <a:t>Don’t say, “this discovery is interesting”</a:t>
            </a:r>
            <a:br>
              <a:rPr lang="en-US" sz="2400" dirty="0" smtClean="0"/>
            </a:br>
            <a:r>
              <a:rPr lang="en-US" sz="2400" dirty="0" smtClean="0"/>
              <a:t/>
            </a:r>
            <a:br>
              <a:rPr lang="en-US" sz="2400" dirty="0" smtClean="0"/>
            </a:br>
            <a:r>
              <a:rPr lang="en-US" sz="2400" dirty="0" smtClean="0"/>
              <a:t>Don’t think you must leave out all the technical terms. Use them whenever necessary without apology, and if possible without definition.</a:t>
            </a:r>
            <a:endParaRPr lang="fa-IR" sz="2400" b="1" dirty="0">
              <a:solidFill>
                <a:srgbClr val="002060"/>
              </a:solidFill>
              <a:cs typeface="B Titr" pitchFamily="2" charset="-78"/>
            </a:endParaRPr>
          </a:p>
        </p:txBody>
      </p:sp>
      <p:sp>
        <p:nvSpPr>
          <p:cNvPr id="5" name="Footer Placeholder 3"/>
          <p:cNvSpPr>
            <a:spLocks noGrp="1"/>
          </p:cNvSpPr>
          <p:nvPr>
            <p:ph type="ftr" sz="quarter" idx="11"/>
          </p:nvPr>
        </p:nvSpPr>
        <p:spPr>
          <a:xfrm>
            <a:off x="457200" y="6356350"/>
            <a:ext cx="3048000" cy="365125"/>
          </a:xfrm>
        </p:spPr>
        <p:txBody>
          <a:bodyPr/>
          <a:lstStyle/>
          <a:p>
            <a:pPr>
              <a:defRPr/>
            </a:pPr>
            <a:r>
              <a:rPr lang="en-US" smtClean="0">
                <a:solidFill>
                  <a:prstClr val="black">
                    <a:tint val="75000"/>
                  </a:prstClr>
                </a:solidFill>
              </a:rPr>
              <a:t>Ayat Ahmadi Knowledge Utilization Research Center</a:t>
            </a:r>
            <a:endParaRPr lang="en-US" dirty="0">
              <a:solidFill>
                <a:prstClr val="black">
                  <a:tint val="75000"/>
                </a:prstClr>
              </a:solidFill>
            </a:endParaRPr>
          </a:p>
        </p:txBody>
      </p:sp>
    </p:spTree>
    <p:extLst>
      <p:ext uri="{BB962C8B-B14F-4D97-AF65-F5344CB8AC3E}">
        <p14:creationId xmlns="" xmlns:p14="http://schemas.microsoft.com/office/powerpoint/2010/main" val="81282189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Tree>
    <p:extLst>
      <p:ext uri="{BB962C8B-B14F-4D97-AF65-F5344CB8AC3E}">
        <p14:creationId xmlns="" xmlns:p14="http://schemas.microsoft.com/office/powerpoint/2010/main" val="363727702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28002" name="Picture 2" descr="photos.photo.photo_of"/>
          <p:cNvPicPr>
            <a:picLocks noChangeAspect="1" noChangeArrowheads="1"/>
          </p:cNvPicPr>
          <p:nvPr/>
        </p:nvPicPr>
        <p:blipFill>
          <a:blip r:embed="rId2"/>
          <a:srcRect/>
          <a:stretch>
            <a:fillRect/>
          </a:stretch>
        </p:blipFill>
        <p:spPr bwMode="auto">
          <a:xfrm>
            <a:off x="1857356" y="1714488"/>
            <a:ext cx="6715137" cy="4476758"/>
          </a:xfrm>
          <a:prstGeom prst="rect">
            <a:avLst/>
          </a:prstGeom>
          <a:noFill/>
        </p:spPr>
      </p:pic>
      <p:sp>
        <p:nvSpPr>
          <p:cNvPr id="5" name="Rectangle 4"/>
          <p:cNvSpPr/>
          <p:nvPr/>
        </p:nvSpPr>
        <p:spPr>
          <a:xfrm>
            <a:off x="1000100" y="1857364"/>
            <a:ext cx="3954801" cy="553998"/>
          </a:xfrm>
          <a:prstGeom prst="rect">
            <a:avLst/>
          </a:prstGeom>
        </p:spPr>
        <p:txBody>
          <a:bodyPr wrap="none">
            <a:spAutoFit/>
          </a:bodyPr>
          <a:lstStyle/>
          <a:p>
            <a:r>
              <a:rPr lang="en-US" sz="3000" b="1" dirty="0" smtClean="0">
                <a:solidFill>
                  <a:srgbClr val="002060"/>
                </a:solidFill>
                <a:cs typeface="B Titr" pitchFamily="2" charset="-78"/>
              </a:rPr>
              <a:t>Take </a:t>
            </a:r>
            <a:r>
              <a:rPr lang="en-US" sz="3000" b="1" dirty="0" smtClean="0">
                <a:solidFill>
                  <a:prstClr val="white"/>
                </a:solidFill>
                <a:cs typeface="B Titr" pitchFamily="2" charset="-78"/>
              </a:rPr>
              <a:t>home messages</a:t>
            </a:r>
            <a:endParaRPr lang="en-US" sz="3000" dirty="0">
              <a:solidFill>
                <a:prstClr val="white"/>
              </a:solidFill>
            </a:endParaRPr>
          </a:p>
        </p:txBody>
      </p:sp>
      <p:sp>
        <p:nvSpPr>
          <p:cNvPr id="4" name="Footer Placeholder 3"/>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Tree>
    <p:extLst>
      <p:ext uri="{BB962C8B-B14F-4D97-AF65-F5344CB8AC3E}">
        <p14:creationId xmlns="" xmlns:p14="http://schemas.microsoft.com/office/powerpoint/2010/main" val="2664434459"/>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20688"/>
            <a:ext cx="7772400" cy="4094207"/>
          </a:xfrm>
        </p:spPr>
        <p:txBody>
          <a:bodyPr>
            <a:normAutofit/>
          </a:bodyPr>
          <a:lstStyle/>
          <a:p>
            <a:pPr rtl="1">
              <a:lnSpc>
                <a:spcPct val="150000"/>
              </a:lnSpc>
            </a:pPr>
            <a:r>
              <a:rPr lang="fa-IR" sz="2800" b="1" dirty="0" smtClean="0">
                <a:solidFill>
                  <a:srgbClr val="002060"/>
                </a:solidFill>
                <a:cs typeface="B Titr" pitchFamily="2" charset="-78"/>
              </a:rPr>
              <a:t>هر پژوهش با کیفیتی </a:t>
            </a:r>
            <a:r>
              <a:rPr lang="fa-IR" sz="2800" b="1" dirty="0" smtClean="0">
                <a:solidFill>
                  <a:srgbClr val="002060"/>
                </a:solidFill>
                <a:cs typeface="B Titr" pitchFamily="2" charset="-78"/>
              </a:rPr>
              <a:t>باید بتواند</a:t>
            </a:r>
            <a:r>
              <a:rPr lang="fa-IR" sz="2800" b="1" dirty="0" smtClean="0">
                <a:solidFill>
                  <a:srgbClr val="002060"/>
                </a:solidFill>
                <a:cs typeface="B Titr" pitchFamily="2" charset="-78"/>
              </a:rPr>
              <a:t> </a:t>
            </a:r>
            <a:r>
              <a:rPr lang="fa-IR" sz="2800" b="1" dirty="0" smtClean="0">
                <a:solidFill>
                  <a:srgbClr val="002060"/>
                </a:solidFill>
                <a:cs typeface="B Titr" pitchFamily="2" charset="-78"/>
              </a:rPr>
              <a:t>به تنهایی یا در کنار مجموعه ای از پژوهش های مشابه، منجر به یک تغییر شود یا از یک تغییر مضر پیشگیری نماید.</a:t>
            </a:r>
            <a:endParaRPr lang="fa-IR" sz="2800" b="1" dirty="0">
              <a:solidFill>
                <a:srgbClr val="002060"/>
              </a:solidFill>
              <a:cs typeface="B Titr" pitchFamily="2" charset="-78"/>
            </a:endParaRPr>
          </a:p>
        </p:txBody>
      </p:sp>
      <p:sp>
        <p:nvSpPr>
          <p:cNvPr id="3" name="Subtitle 2"/>
          <p:cNvSpPr>
            <a:spLocks noGrp="1"/>
          </p:cNvSpPr>
          <p:nvPr>
            <p:ph type="subTitle" idx="1"/>
          </p:nvPr>
        </p:nvSpPr>
        <p:spPr>
          <a:xfrm>
            <a:off x="1214414" y="4500570"/>
            <a:ext cx="6715172" cy="2038352"/>
          </a:xfrm>
        </p:spPr>
        <p:txBody>
          <a:bodyPr>
            <a:normAutofit/>
          </a:bodyPr>
          <a:lstStyle/>
          <a:p>
            <a:r>
              <a:rPr lang="fa-IR" b="1" dirty="0">
                <a:solidFill>
                  <a:srgbClr val="FF0000"/>
                </a:solidFill>
              </a:rPr>
              <a:t> </a:t>
            </a:r>
            <a:endParaRPr lang="en-US" b="1" dirty="0">
              <a:solidFill>
                <a:srgbClr val="FF0000"/>
              </a:solidFill>
            </a:endParaRPr>
          </a:p>
          <a:p>
            <a:r>
              <a:rPr lang="en-US" b="1" dirty="0">
                <a:solidFill>
                  <a:srgbClr val="FF0000"/>
                </a:solidFill>
              </a:rPr>
              <a:t> </a:t>
            </a:r>
          </a:p>
          <a:p>
            <a:endParaRPr lang="fa-IR" b="1" dirty="0">
              <a:solidFill>
                <a:srgbClr val="FF0000"/>
              </a:solidFill>
            </a:endParaRPr>
          </a:p>
        </p:txBody>
      </p:sp>
      <p:sp>
        <p:nvSpPr>
          <p:cNvPr id="5" name="Footer Placeholder 3"/>
          <p:cNvSpPr>
            <a:spLocks noGrp="1"/>
          </p:cNvSpPr>
          <p:nvPr>
            <p:ph type="ftr" sz="quarter" idx="11"/>
          </p:nvPr>
        </p:nvSpPr>
        <p:spPr>
          <a:xfrm>
            <a:off x="457200" y="6356350"/>
            <a:ext cx="3048000" cy="365125"/>
          </a:xfrm>
        </p:spPr>
        <p:txBody>
          <a:bodyPr/>
          <a:lstStyle/>
          <a:p>
            <a:pPr>
              <a:defRPr/>
            </a:pPr>
            <a:r>
              <a:rPr lang="en-US" smtClean="0">
                <a:solidFill>
                  <a:prstClr val="black">
                    <a:tint val="75000"/>
                  </a:prstClr>
                </a:solidFill>
              </a:rPr>
              <a:t>Ayat Ahmadi Knowledge Utilization Research Center</a:t>
            </a:r>
            <a:endParaRPr lang="en-US" dirty="0">
              <a:solidFill>
                <a:prstClr val="black">
                  <a:tint val="75000"/>
                </a:prstClr>
              </a:solidFill>
            </a:endParaRPr>
          </a:p>
        </p:txBody>
      </p:sp>
    </p:spTree>
    <p:extLst>
      <p:ext uri="{BB962C8B-B14F-4D97-AF65-F5344CB8AC3E}">
        <p14:creationId xmlns="" xmlns:p14="http://schemas.microsoft.com/office/powerpoint/2010/main" val="4144635889"/>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20688"/>
            <a:ext cx="7772400" cy="4094207"/>
          </a:xfrm>
        </p:spPr>
        <p:txBody>
          <a:bodyPr>
            <a:normAutofit/>
          </a:bodyPr>
          <a:lstStyle/>
          <a:p>
            <a:pPr rtl="1">
              <a:lnSpc>
                <a:spcPct val="150000"/>
              </a:lnSpc>
            </a:pPr>
            <a:r>
              <a:rPr lang="fa-IR" sz="2800" b="1" dirty="0" smtClean="0">
                <a:solidFill>
                  <a:srgbClr val="002060"/>
                </a:solidFill>
                <a:cs typeface="B Titr" pitchFamily="2" charset="-78"/>
              </a:rPr>
              <a:t>یک پژوهش با کیفیت نه تنها از روش های درست و علمی برای اجرا و نتیجه گیری استفاده می کند، بلکه دارای پیام روشن، مخاطب </a:t>
            </a:r>
            <a:r>
              <a:rPr lang="fa-IR" sz="2800" b="1" dirty="0" smtClean="0">
                <a:solidFill>
                  <a:srgbClr val="002060"/>
                </a:solidFill>
                <a:cs typeface="B Titr" pitchFamily="2" charset="-78"/>
              </a:rPr>
              <a:t>مشخص است</a:t>
            </a:r>
            <a:endParaRPr lang="fa-IR" sz="2800" b="1" dirty="0">
              <a:solidFill>
                <a:srgbClr val="002060"/>
              </a:solidFill>
              <a:cs typeface="B Titr" pitchFamily="2" charset="-78"/>
            </a:endParaRPr>
          </a:p>
        </p:txBody>
      </p:sp>
      <p:sp>
        <p:nvSpPr>
          <p:cNvPr id="3" name="Subtitle 2"/>
          <p:cNvSpPr>
            <a:spLocks noGrp="1"/>
          </p:cNvSpPr>
          <p:nvPr>
            <p:ph type="subTitle" idx="1"/>
          </p:nvPr>
        </p:nvSpPr>
        <p:spPr>
          <a:xfrm>
            <a:off x="1214414" y="4500570"/>
            <a:ext cx="6715172" cy="2038352"/>
          </a:xfrm>
        </p:spPr>
        <p:txBody>
          <a:bodyPr>
            <a:normAutofit/>
          </a:bodyPr>
          <a:lstStyle/>
          <a:p>
            <a:r>
              <a:rPr lang="fa-IR" b="1" dirty="0">
                <a:solidFill>
                  <a:srgbClr val="FF0000"/>
                </a:solidFill>
              </a:rPr>
              <a:t> </a:t>
            </a:r>
            <a:endParaRPr lang="en-US" b="1" dirty="0">
              <a:solidFill>
                <a:srgbClr val="FF0000"/>
              </a:solidFill>
            </a:endParaRPr>
          </a:p>
          <a:p>
            <a:r>
              <a:rPr lang="en-US" b="1" dirty="0">
                <a:solidFill>
                  <a:srgbClr val="FF0000"/>
                </a:solidFill>
              </a:rPr>
              <a:t> </a:t>
            </a:r>
          </a:p>
          <a:p>
            <a:endParaRPr lang="fa-IR" b="1" dirty="0">
              <a:solidFill>
                <a:srgbClr val="FF0000"/>
              </a:solidFill>
            </a:endParaRPr>
          </a:p>
        </p:txBody>
      </p:sp>
      <p:sp>
        <p:nvSpPr>
          <p:cNvPr id="5" name="Footer Placeholder 3"/>
          <p:cNvSpPr>
            <a:spLocks noGrp="1"/>
          </p:cNvSpPr>
          <p:nvPr>
            <p:ph type="ftr" sz="quarter" idx="11"/>
          </p:nvPr>
        </p:nvSpPr>
        <p:spPr>
          <a:xfrm>
            <a:off x="457200" y="6356350"/>
            <a:ext cx="3048000" cy="365125"/>
          </a:xfrm>
        </p:spPr>
        <p:txBody>
          <a:bodyPr/>
          <a:lstStyle/>
          <a:p>
            <a:pPr>
              <a:defRPr/>
            </a:pPr>
            <a:r>
              <a:rPr lang="en-US" smtClean="0">
                <a:solidFill>
                  <a:prstClr val="black">
                    <a:tint val="75000"/>
                  </a:prstClr>
                </a:solidFill>
              </a:rPr>
              <a:t>Ayat Ahmadi Knowledge Utilization Research Center</a:t>
            </a:r>
            <a:endParaRPr lang="en-US" dirty="0">
              <a:solidFill>
                <a:prstClr val="black">
                  <a:tint val="75000"/>
                </a:prstClr>
              </a:solidFill>
            </a:endParaRPr>
          </a:p>
        </p:txBody>
      </p:sp>
    </p:spTree>
    <p:extLst>
      <p:ext uri="{BB962C8B-B14F-4D97-AF65-F5344CB8AC3E}">
        <p14:creationId xmlns="" xmlns:p14="http://schemas.microsoft.com/office/powerpoint/2010/main" val="3387410645"/>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1571604" y="2143116"/>
            <a:ext cx="7115196" cy="3983047"/>
          </a:xfrm>
        </p:spPr>
        <p:txBody>
          <a:bodyPr/>
          <a:lstStyle/>
          <a:p>
            <a:pPr algn="ctr" rtl="1">
              <a:buNone/>
            </a:pPr>
            <a:endParaRPr lang="fa-IR" b="1" dirty="0" smtClean="0">
              <a:solidFill>
                <a:srgbClr val="002060"/>
              </a:solidFill>
              <a:cs typeface="B Titr" pitchFamily="2" charset="-78"/>
            </a:endParaRPr>
          </a:p>
          <a:p>
            <a:pPr algn="ctr" rtl="1">
              <a:buNone/>
            </a:pPr>
            <a:endParaRPr lang="fa-IR" b="1" dirty="0" smtClean="0">
              <a:solidFill>
                <a:srgbClr val="002060"/>
              </a:solidFill>
              <a:cs typeface="B Titr" pitchFamily="2" charset="-78"/>
            </a:endParaRPr>
          </a:p>
          <a:p>
            <a:pPr algn="ctr">
              <a:buNone/>
            </a:pPr>
            <a:endParaRPr lang="fa-IR" b="1" dirty="0" smtClean="0">
              <a:solidFill>
                <a:srgbClr val="002060"/>
              </a:solidFill>
              <a:cs typeface="B Titr" pitchFamily="2" charset="-78"/>
            </a:endParaRPr>
          </a:p>
          <a:p>
            <a:pPr algn="ctr">
              <a:buNone/>
            </a:pPr>
            <a:endParaRPr lang="en-US" dirty="0"/>
          </a:p>
        </p:txBody>
      </p:sp>
      <p:sp>
        <p:nvSpPr>
          <p:cNvPr id="4" name="Footer Placeholder 3"/>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Tree>
    <p:extLst>
      <p:ext uri="{BB962C8B-B14F-4D97-AF65-F5344CB8AC3E}">
        <p14:creationId xmlns="" xmlns:p14="http://schemas.microsoft.com/office/powerpoint/2010/main" val="378166109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7458" name="Picture 2"/>
          <p:cNvPicPr>
            <a:picLocks noChangeAspect="1" noChangeArrowheads="1"/>
          </p:cNvPicPr>
          <p:nvPr/>
        </p:nvPicPr>
        <p:blipFill>
          <a:blip r:embed="rId2"/>
          <a:srcRect/>
          <a:stretch>
            <a:fillRect/>
          </a:stretch>
        </p:blipFill>
        <p:spPr bwMode="auto">
          <a:xfrm>
            <a:off x="1066800" y="609600"/>
            <a:ext cx="6779302" cy="5105400"/>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Tree>
    <p:extLst>
      <p:ext uri="{BB962C8B-B14F-4D97-AF65-F5344CB8AC3E}">
        <p14:creationId xmlns="" xmlns:p14="http://schemas.microsoft.com/office/powerpoint/2010/main" val="255719188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8482" name="Picture 2"/>
          <p:cNvPicPr>
            <a:picLocks noChangeAspect="1" noChangeArrowheads="1"/>
          </p:cNvPicPr>
          <p:nvPr/>
        </p:nvPicPr>
        <p:blipFill>
          <a:blip r:embed="rId3"/>
          <a:srcRect/>
          <a:stretch>
            <a:fillRect/>
          </a:stretch>
        </p:blipFill>
        <p:spPr bwMode="auto">
          <a:xfrm>
            <a:off x="1866900" y="1376363"/>
            <a:ext cx="5410200" cy="4105275"/>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Tree>
    <p:extLst>
      <p:ext uri="{BB962C8B-B14F-4D97-AF65-F5344CB8AC3E}">
        <p14:creationId xmlns="" xmlns:p14="http://schemas.microsoft.com/office/powerpoint/2010/main" val="406147407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9506" name="Picture 2"/>
          <p:cNvPicPr>
            <a:picLocks noChangeAspect="1" noChangeArrowheads="1"/>
          </p:cNvPicPr>
          <p:nvPr/>
        </p:nvPicPr>
        <p:blipFill>
          <a:blip r:embed="rId2"/>
          <a:srcRect/>
          <a:stretch>
            <a:fillRect/>
          </a:stretch>
        </p:blipFill>
        <p:spPr bwMode="auto">
          <a:xfrm>
            <a:off x="1871663" y="1390650"/>
            <a:ext cx="5400675" cy="4076700"/>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Tree>
    <p:extLst>
      <p:ext uri="{BB962C8B-B14F-4D97-AF65-F5344CB8AC3E}">
        <p14:creationId xmlns="" xmlns:p14="http://schemas.microsoft.com/office/powerpoint/2010/main" val="63025810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0530" name="Picture 2"/>
          <p:cNvPicPr>
            <a:picLocks noChangeAspect="1" noChangeArrowheads="1"/>
          </p:cNvPicPr>
          <p:nvPr/>
        </p:nvPicPr>
        <p:blipFill>
          <a:blip r:embed="rId2"/>
          <a:srcRect/>
          <a:stretch>
            <a:fillRect/>
          </a:stretch>
        </p:blipFill>
        <p:spPr bwMode="auto">
          <a:xfrm>
            <a:off x="1862138" y="1400175"/>
            <a:ext cx="5419725" cy="4057650"/>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Tree>
    <p:extLst>
      <p:ext uri="{BB962C8B-B14F-4D97-AF65-F5344CB8AC3E}">
        <p14:creationId xmlns="" xmlns:p14="http://schemas.microsoft.com/office/powerpoint/2010/main" val="2468382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828800"/>
            <a:ext cx="7772400" cy="2886095"/>
          </a:xfrm>
        </p:spPr>
        <p:txBody>
          <a:bodyPr>
            <a:normAutofit/>
          </a:bodyPr>
          <a:lstStyle/>
          <a:p>
            <a:pPr algn="r" rtl="1">
              <a:lnSpc>
                <a:spcPct val="200000"/>
              </a:lnSpc>
            </a:pPr>
            <a:r>
              <a:rPr lang="fa-IR" sz="2800" b="1" dirty="0" smtClean="0">
                <a:solidFill>
                  <a:srgbClr val="002060"/>
                </a:solidFill>
                <a:cs typeface="B Titr" pitchFamily="2" charset="-78"/>
              </a:rPr>
              <a:t>مدل منطقی  </a:t>
            </a:r>
            <a:r>
              <a:rPr lang="en-US" sz="2800" b="1" dirty="0" smtClean="0">
                <a:solidFill>
                  <a:srgbClr val="002060"/>
                </a:solidFill>
                <a:cs typeface="B Titr" pitchFamily="2" charset="-78"/>
              </a:rPr>
              <a:t>Logic model</a:t>
            </a:r>
            <a:r>
              <a:rPr lang="fa-IR" sz="2800" b="1" dirty="0" smtClean="0">
                <a:solidFill>
                  <a:srgbClr val="002060"/>
                </a:solidFill>
                <a:cs typeface="B Titr" pitchFamily="2" charset="-78"/>
              </a:rPr>
              <a:t/>
            </a:r>
            <a:br>
              <a:rPr lang="fa-IR" sz="2800" b="1" dirty="0" smtClean="0">
                <a:solidFill>
                  <a:srgbClr val="002060"/>
                </a:solidFill>
                <a:cs typeface="B Titr" pitchFamily="2" charset="-78"/>
              </a:rPr>
            </a:br>
            <a:r>
              <a:rPr lang="fa-IR" sz="2000" dirty="0" smtClean="0">
                <a:solidFill>
                  <a:srgbClr val="002060"/>
                </a:solidFill>
                <a:cs typeface="B Titr" pitchFamily="2" charset="-78"/>
              </a:rPr>
              <a:t>ارایه ای روشن از روابط بین اجزای اصلی مورد پژوهش و چگونگی رسیدن به اهداف مطالعه.</a:t>
            </a:r>
          </a:p>
        </p:txBody>
      </p:sp>
      <p:sp>
        <p:nvSpPr>
          <p:cNvPr id="3" name="Subtitle 2"/>
          <p:cNvSpPr>
            <a:spLocks noGrp="1"/>
          </p:cNvSpPr>
          <p:nvPr>
            <p:ph type="subTitle" idx="1"/>
          </p:nvPr>
        </p:nvSpPr>
        <p:spPr>
          <a:xfrm>
            <a:off x="1214414" y="4500570"/>
            <a:ext cx="6715172" cy="2038352"/>
          </a:xfrm>
        </p:spPr>
        <p:txBody>
          <a:bodyPr>
            <a:normAutofit/>
          </a:bodyPr>
          <a:lstStyle/>
          <a:p>
            <a:r>
              <a:rPr lang="fa-IR" b="1" dirty="0">
                <a:solidFill>
                  <a:srgbClr val="FF0000"/>
                </a:solidFill>
              </a:rPr>
              <a:t> </a:t>
            </a:r>
            <a:endParaRPr lang="en-US" b="1" dirty="0">
              <a:solidFill>
                <a:srgbClr val="FF0000"/>
              </a:solidFill>
            </a:endParaRPr>
          </a:p>
          <a:p>
            <a:r>
              <a:rPr lang="en-US" b="1" dirty="0">
                <a:solidFill>
                  <a:srgbClr val="FF0000"/>
                </a:solidFill>
              </a:rPr>
              <a:t> </a:t>
            </a:r>
          </a:p>
          <a:p>
            <a:endParaRPr lang="fa-IR" b="1" dirty="0">
              <a:solidFill>
                <a:srgbClr val="FF0000"/>
              </a:solidFill>
            </a:endParaRPr>
          </a:p>
        </p:txBody>
      </p:sp>
      <p:sp>
        <p:nvSpPr>
          <p:cNvPr id="5" name="Footer Placeholder 3"/>
          <p:cNvSpPr>
            <a:spLocks noGrp="1"/>
          </p:cNvSpPr>
          <p:nvPr>
            <p:ph type="ftr" sz="quarter" idx="11"/>
          </p:nvPr>
        </p:nvSpPr>
        <p:spPr>
          <a:xfrm>
            <a:off x="457200" y="6356350"/>
            <a:ext cx="3048000" cy="365125"/>
          </a:xfrm>
        </p:spPr>
        <p:txBody>
          <a:bodyPr/>
          <a:lstStyle/>
          <a:p>
            <a:pPr>
              <a:defRPr/>
            </a:pPr>
            <a:r>
              <a:rPr lang="en-US" dirty="0" smtClean="0">
                <a:solidFill>
                  <a:prstClr val="black">
                    <a:tint val="75000"/>
                  </a:prstClr>
                </a:solidFill>
              </a:rPr>
              <a:t>Ayat Ahmadi </a:t>
            </a:r>
          </a:p>
          <a:p>
            <a:pPr>
              <a:defRPr/>
            </a:pPr>
            <a:r>
              <a:rPr lang="en-US" dirty="0" smtClean="0">
                <a:solidFill>
                  <a:prstClr val="black">
                    <a:tint val="75000"/>
                  </a:prstClr>
                </a:solidFill>
              </a:rPr>
              <a:t>Knowledge Utilization Research Center</a:t>
            </a:r>
            <a:endParaRPr lang="en-US" dirty="0">
              <a:solidFill>
                <a:prstClr val="black">
                  <a:tint val="75000"/>
                </a:prstClr>
              </a:solidFill>
            </a:endParaRPr>
          </a:p>
        </p:txBody>
      </p:sp>
      <p:sp>
        <p:nvSpPr>
          <p:cNvPr id="51202" name="AutoShape 2" descr="https://dataedo.com/asset/img/banners/blog/physical_logical_data.png"/>
          <p:cNvSpPr>
            <a:spLocks noChangeAspect="1" noChangeArrowheads="1"/>
          </p:cNvSpPr>
          <p:nvPr/>
        </p:nvSpPr>
        <p:spPr bwMode="auto">
          <a:xfrm>
            <a:off x="155575" y="-1782763"/>
            <a:ext cx="6953250" cy="371475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204" name="AutoShape 4" descr="https://dataedo.com/asset/img/banners/blog/physical_logical_data.png"/>
          <p:cNvSpPr>
            <a:spLocks noChangeAspect="1" noChangeArrowheads="1"/>
          </p:cNvSpPr>
          <p:nvPr/>
        </p:nvSpPr>
        <p:spPr bwMode="auto">
          <a:xfrm>
            <a:off x="155575" y="-1782763"/>
            <a:ext cx="6953250" cy="371475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206" name="AutoShape 6" descr="https://dataedo.com/asset/img/banners/blog/physical_logical_data.png"/>
          <p:cNvSpPr>
            <a:spLocks noChangeAspect="1" noChangeArrowheads="1"/>
          </p:cNvSpPr>
          <p:nvPr/>
        </p:nvSpPr>
        <p:spPr bwMode="auto">
          <a:xfrm>
            <a:off x="155575" y="-1782763"/>
            <a:ext cx="6953250" cy="371475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Tree>
    <p:extLst>
      <p:ext uri="{BB962C8B-B14F-4D97-AF65-F5344CB8AC3E}">
        <p14:creationId xmlns="" xmlns:p14="http://schemas.microsoft.com/office/powerpoint/2010/main" val="55326389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2578" name="Picture 2"/>
          <p:cNvPicPr>
            <a:picLocks noChangeAspect="1" noChangeArrowheads="1"/>
          </p:cNvPicPr>
          <p:nvPr/>
        </p:nvPicPr>
        <p:blipFill>
          <a:blip r:embed="rId2"/>
          <a:srcRect/>
          <a:stretch>
            <a:fillRect/>
          </a:stretch>
        </p:blipFill>
        <p:spPr bwMode="auto">
          <a:xfrm>
            <a:off x="1866900" y="1381125"/>
            <a:ext cx="5410200" cy="4095750"/>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Tree>
    <p:extLst>
      <p:ext uri="{BB962C8B-B14F-4D97-AF65-F5344CB8AC3E}">
        <p14:creationId xmlns="" xmlns:p14="http://schemas.microsoft.com/office/powerpoint/2010/main" val="264134221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02" name="Picture 2"/>
          <p:cNvPicPr>
            <a:picLocks noChangeAspect="1" noChangeArrowheads="1"/>
          </p:cNvPicPr>
          <p:nvPr/>
        </p:nvPicPr>
        <p:blipFill>
          <a:blip r:embed="rId2"/>
          <a:srcRect/>
          <a:stretch>
            <a:fillRect/>
          </a:stretch>
        </p:blipFill>
        <p:spPr bwMode="auto">
          <a:xfrm>
            <a:off x="1862138" y="1366838"/>
            <a:ext cx="5419725" cy="4124325"/>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Tree>
    <p:extLst>
      <p:ext uri="{BB962C8B-B14F-4D97-AF65-F5344CB8AC3E}">
        <p14:creationId xmlns="" xmlns:p14="http://schemas.microsoft.com/office/powerpoint/2010/main" val="381219571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4626" name="Picture 2"/>
          <p:cNvPicPr>
            <a:picLocks noChangeAspect="1" noChangeArrowheads="1"/>
          </p:cNvPicPr>
          <p:nvPr/>
        </p:nvPicPr>
        <p:blipFill>
          <a:blip r:embed="rId2"/>
          <a:srcRect/>
          <a:stretch>
            <a:fillRect/>
          </a:stretch>
        </p:blipFill>
        <p:spPr bwMode="auto">
          <a:xfrm>
            <a:off x="1871663" y="1395413"/>
            <a:ext cx="5400675" cy="4067175"/>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Tree>
    <p:extLst>
      <p:ext uri="{BB962C8B-B14F-4D97-AF65-F5344CB8AC3E}">
        <p14:creationId xmlns="" xmlns:p14="http://schemas.microsoft.com/office/powerpoint/2010/main" val="10562149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5650" name="Picture 2"/>
          <p:cNvPicPr>
            <a:picLocks noChangeAspect="1" noChangeArrowheads="1"/>
          </p:cNvPicPr>
          <p:nvPr/>
        </p:nvPicPr>
        <p:blipFill>
          <a:blip r:embed="rId2"/>
          <a:srcRect/>
          <a:stretch>
            <a:fillRect/>
          </a:stretch>
        </p:blipFill>
        <p:spPr bwMode="auto">
          <a:xfrm>
            <a:off x="1857375" y="1385888"/>
            <a:ext cx="5429250" cy="4086225"/>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solidFill>
                  <a:srgbClr val="464653"/>
                </a:solidFill>
              </a:rPr>
              <a:t>Ayat Ahmadi Knowledge Utilization Research Center</a:t>
            </a:r>
            <a:endParaRPr lang="en-US">
              <a:solidFill>
                <a:srgbClr val="464653"/>
              </a:solidFill>
            </a:endParaRPr>
          </a:p>
        </p:txBody>
      </p:sp>
    </p:spTree>
    <p:extLst>
      <p:ext uri="{BB962C8B-B14F-4D97-AF65-F5344CB8AC3E}">
        <p14:creationId xmlns="" xmlns:p14="http://schemas.microsoft.com/office/powerpoint/2010/main" val="1715573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3141</TotalTime>
  <Words>2568</Words>
  <Application>Microsoft Office PowerPoint</Application>
  <PresentationFormat>On-screen Show (4:3)</PresentationFormat>
  <Paragraphs>366</Paragraphs>
  <Slides>93</Slides>
  <Notes>8</Notes>
  <HiddenSlides>3</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93</vt:i4>
      </vt:variant>
    </vt:vector>
  </HeadingPairs>
  <TitlesOfParts>
    <vt:vector size="101" baseType="lpstr">
      <vt:lpstr>Origin</vt:lpstr>
      <vt:lpstr>Office Theme</vt:lpstr>
      <vt:lpstr>1_Office Theme</vt:lpstr>
      <vt:lpstr>2_Office Theme</vt:lpstr>
      <vt:lpstr>3_Office Theme</vt:lpstr>
      <vt:lpstr>4_Office Theme</vt:lpstr>
      <vt:lpstr>1_Origin</vt:lpstr>
      <vt:lpstr>Document</vt:lpstr>
      <vt:lpstr>What To Whom  Find your message and target audience(s)</vt:lpstr>
      <vt:lpstr>Why we do research?</vt:lpstr>
      <vt:lpstr>Slide 3</vt:lpstr>
      <vt:lpstr>Slide 4</vt:lpstr>
      <vt:lpstr>Problem statement: #2:damaging health!</vt:lpstr>
      <vt:lpstr>Why we do research?</vt:lpstr>
      <vt:lpstr>پژوهش باید منجر به تغییر مفید شود یا از تغییرات مضر پیشگیری نماید.</vt:lpstr>
      <vt:lpstr>تئوری تغییرTheory of change  توصیفی جامع از مفروضات، چرایی و چگونگی رخداد تغییر، همراه با علت های لازم و کافی برای ایجاد تغییر  </vt:lpstr>
      <vt:lpstr>مدل منطقی  Logic model ارایه ای روشن از روابط بین اجزای اصلی مورد پژوهش و چگونگی رسیدن به اهداف مطالعه.</vt:lpstr>
      <vt:lpstr>Logic model</vt:lpstr>
      <vt:lpstr>سوالات اصلی مطالعه                                Key Questions تعداد محدودی سوال مهم که پژوهش برای پاسخ به آنها طراحی می شود. </vt:lpstr>
      <vt:lpstr>Why we do research?</vt:lpstr>
      <vt:lpstr>هدف از انجام پژوهش این است که که با ارایه یک مدل منطقی به یک یا چند سوال اصلی پاسخ داده شود.  پاسخ های بدست آمده از یک پژوهش در قسمت های مختلف یک تئوری تغییر به کار برده می شوند تا منجر به یک  تغییر مفید شود یا از تغییرات مضر پیشگیری نماید.</vt:lpstr>
      <vt:lpstr>Has the question been answered?</vt:lpstr>
      <vt:lpstr>https://www.ncbi.nlm.nih.gov/pubmed/</vt:lpstr>
      <vt:lpstr>https://www.embase.com/#search </vt:lpstr>
      <vt:lpstr>WWW.OVID.COM</vt:lpstr>
      <vt:lpstr>http://www.cochranelibrary.com/ </vt:lpstr>
      <vt:lpstr>Slide 19</vt:lpstr>
      <vt:lpstr>Slide 20</vt:lpstr>
      <vt:lpstr>Slide 21</vt:lpstr>
      <vt:lpstr>Slide 22</vt:lpstr>
      <vt:lpstr>Slide 23</vt:lpstr>
      <vt:lpstr>سوالات اصلی مطالعه                                Key Questions تعداد محدودی سوال مهم که پژوهش برای پاسخ به آنها طراحی می شود. سوالات اصلی مطالعه بر اساس دیدگاه ذینفعان اصلی طراحی می شوند. اهداف اصلی مطالعه منطبق با  سوالات اصلی مطالعه می باشند.  </vt:lpstr>
      <vt:lpstr>سوال اصلی</vt:lpstr>
      <vt:lpstr>Sources and examples of questions.</vt:lpstr>
      <vt:lpstr>What is an ‘answerable’ question?</vt:lpstr>
      <vt:lpstr>Slide 28</vt:lpstr>
      <vt:lpstr>برای اینکه پژوهش منجر به تغییر مفید شود یا از تغییرات مضر پیشگیری نماید باید کیفیت لازم در قسمت های مختلف اجرای مدل یک مدل  منطقی داشته باشد.  قسمت های مختلف اجرای یک مدل منطقی شامل طراحی، اجرا، جمع آوری دادها، آنالیز و تفسیر اطلاعات می باشد.</vt:lpstr>
      <vt:lpstr>پژوهش با کیفیت</vt:lpstr>
      <vt:lpstr> Critical appraisal tools: CASP</vt:lpstr>
      <vt:lpstr>Critical appraisal: JBI</vt:lpstr>
      <vt:lpstr>Critical appraisal: BMJ collection  https://bestpractice.bmj.com/info/toolkit/ebm-toolbox/bibliography/</vt:lpstr>
      <vt:lpstr>پاسخ سوال اصلی یک پژوهش با کیفیت، پیام پژوهشی آن پژوهش است.  در مدل های شناخته شده انتقال دانش پیام پژوهشی را WHAT  می نامند.</vt:lpstr>
      <vt:lpstr> </vt:lpstr>
      <vt:lpstr>مخاطب پژوهش Find your message and target audience(s)</vt:lpstr>
      <vt:lpstr>ذینفعان Stakeholder ذینفعان یک پژوهش شامل تولید کنندگان داده ها و استفاده کنندگان  اطلاعات و متاثرین از نتایج مطالعه می باشند و با روش های آنالیز ذینفعان قابل شناسایی می باشند. </vt:lpstr>
      <vt:lpstr>Slide 38</vt:lpstr>
      <vt:lpstr>کسانی که بر مبنای اطلاعات منتج از  پژوهش و سایر اطلاعات موجود یک تصمیم تاثیر گذارمی گیرند.  تصمیم تاثیرگذار، تصمیمی است که یک تغییر ملموس و تقریبا مداوم را در ساختارها، قانون ها، روش های انجام یک کار و ... ایجاد می کند.   </vt:lpstr>
      <vt:lpstr>سوال  یا سوالات اصلی مطالعه چیست؟ پاسخ این سوال برای چه کسانی مهم است؟ اگر به این سوال پاسخ داده نشود چه کسانی متضرر می شوند؟ چه کسی حاضر است برای پاسخ این سوال هزینه کند؟ </vt:lpstr>
      <vt:lpstr>تصمیم گیرندگان نظام سلامت در سطوح مختلف ارایه دهندگان خدمات سلامت در سطوح مختلف گروه های مختلف مخاطب عمومی پژوهشگران </vt:lpstr>
      <vt:lpstr>Slide 42</vt:lpstr>
      <vt:lpstr>انواع مخاطبان پژوهش  </vt:lpstr>
      <vt:lpstr>شناسایی انواع مخاطبان پژوهش  </vt:lpstr>
      <vt:lpstr> </vt:lpstr>
      <vt:lpstr>Slide 46</vt:lpstr>
      <vt:lpstr>Slide 47</vt:lpstr>
      <vt:lpstr>راهکارهای رساندن نتایج به مخاطبان پژوهش</vt:lpstr>
      <vt:lpstr>Slide 49</vt:lpstr>
      <vt:lpstr>Slide 50</vt:lpstr>
      <vt:lpstr>Slide 51</vt:lpstr>
      <vt:lpstr>Slide 52</vt:lpstr>
      <vt:lpstr>Slide 53</vt:lpstr>
      <vt:lpstr>Slide 54</vt:lpstr>
      <vt:lpstr>The ultimate purpose of research is to improve quality of life.  </vt:lpstr>
      <vt:lpstr>Slide 56</vt:lpstr>
      <vt:lpstr>آیا پیام هر پژوهش با کیفیتی، مهم است؟</vt:lpstr>
      <vt:lpstr>Levels of Evidence</vt:lpstr>
      <vt:lpstr>What study design is appropriate? Sterengh of evidence </vt:lpstr>
      <vt:lpstr>Evidence pyramid </vt:lpstr>
      <vt:lpstr>The Context Is the Intervention </vt:lpstr>
      <vt:lpstr>Slide 62</vt:lpstr>
      <vt:lpstr>Slide 63</vt:lpstr>
      <vt:lpstr>GRADE quality of evidence</vt:lpstr>
      <vt:lpstr>Evidence pyramid </vt:lpstr>
      <vt:lpstr>Slide 66</vt:lpstr>
      <vt:lpstr>Slide 67</vt:lpstr>
      <vt:lpstr>Slide 68</vt:lpstr>
      <vt:lpstr>Slide 69</vt:lpstr>
      <vt:lpstr>Slide 70</vt:lpstr>
      <vt:lpstr>Researchers might counter that research doesn’t always lend itself to neat solutions and succinct bottom lines; phrases such as “appears to be,” “possible,” or “has a tendency to” may be necessary because of a study’s complexity or scientific preciseness.  </vt:lpstr>
      <vt:lpstr>چگونه یک خبر منتج از پژوهش بنویسیم</vt:lpstr>
      <vt:lpstr>“Saying the right things”    </vt:lpstr>
      <vt:lpstr>“Saying the right things”   works best when “saying things right”  </vt:lpstr>
      <vt:lpstr>آیا نوشابه های حاوی قند باعث سرطان می شوند؟</vt:lpstr>
      <vt:lpstr>نوشیدنی‌های حاوی قند از جمله آبمیوه و نوشیدنی‌های گازدار احتمالا خطر ابتلا به سرطان را افزایش می‌دهند.</vt:lpstr>
      <vt:lpstr>Slide 77</vt:lpstr>
      <vt:lpstr>Slide 78</vt:lpstr>
      <vt:lpstr>Slide 79</vt:lpstr>
      <vt:lpstr>Don’t overestimate the reader’s knowledge and don’t underestimate the reader’s intelligence.   Don’t try to tell all you know. Leave some over for another time.   Don’t leave out the human interest. Your reader is a human being even if you are only a scientist.  Don’t say, “this discovery is interesting”  Don’t think you must leave out all the technical terms. Use them whenever necessary without apology, and if possible without definition.</vt:lpstr>
      <vt:lpstr>Slide 81</vt:lpstr>
      <vt:lpstr>Slide 82</vt:lpstr>
      <vt:lpstr>هر پژوهش با کیفیتی باید بتواند به تنهایی یا در کنار مجموعه ای از پژوهش های مشابه، منجر به یک تغییر شود یا از یک تغییر مضر پیشگیری نماید.</vt:lpstr>
      <vt:lpstr>یک پژوهش با کیفیت نه تنها از روش های درست و علمی برای اجرا و نتیجه گیری استفاده می کند، بلکه دارای پیام روشن، مخاطب مشخص است</vt:lpstr>
      <vt:lpstr>Slide 85</vt:lpstr>
      <vt:lpstr>Slide 86</vt:lpstr>
      <vt:lpstr>Slide 87</vt:lpstr>
      <vt:lpstr>Slide 88</vt:lpstr>
      <vt:lpstr>Slide 89</vt:lpstr>
      <vt:lpstr>Slide 90</vt:lpstr>
      <vt:lpstr>Slide 91</vt:lpstr>
      <vt:lpstr>Slide 92</vt:lpstr>
      <vt:lpstr>Slide 93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skill</dc:title>
  <dc:creator>Dr ahmadi</dc:creator>
  <cp:lastModifiedBy>AA</cp:lastModifiedBy>
  <cp:revision>81</cp:revision>
  <dcterms:created xsi:type="dcterms:W3CDTF">2016-09-24T11:41:01Z</dcterms:created>
  <dcterms:modified xsi:type="dcterms:W3CDTF">2019-12-18T03:07:09Z</dcterms:modified>
</cp:coreProperties>
</file>